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33"/>
  </p:notesMasterIdLst>
  <p:handoutMasterIdLst>
    <p:handoutMasterId r:id="rId34"/>
  </p:handoutMasterIdLst>
  <p:sldIdLst>
    <p:sldId id="261" r:id="rId2"/>
    <p:sldId id="267" r:id="rId3"/>
    <p:sldId id="272" r:id="rId4"/>
    <p:sldId id="273" r:id="rId5"/>
    <p:sldId id="274" r:id="rId6"/>
    <p:sldId id="275" r:id="rId7"/>
    <p:sldId id="276" r:id="rId8"/>
    <p:sldId id="277" r:id="rId9"/>
    <p:sldId id="269" r:id="rId10"/>
    <p:sldId id="278" r:id="rId11"/>
    <p:sldId id="296" r:id="rId12"/>
    <p:sldId id="318" r:id="rId13"/>
    <p:sldId id="319" r:id="rId14"/>
    <p:sldId id="321" r:id="rId15"/>
    <p:sldId id="270" r:id="rId16"/>
    <p:sldId id="284" r:id="rId17"/>
    <p:sldId id="285" r:id="rId18"/>
    <p:sldId id="371" r:id="rId19"/>
    <p:sldId id="322" r:id="rId20"/>
    <p:sldId id="287" r:id="rId21"/>
    <p:sldId id="323" r:id="rId22"/>
    <p:sldId id="271" r:id="rId23"/>
    <p:sldId id="324" r:id="rId24"/>
    <p:sldId id="325" r:id="rId25"/>
    <p:sldId id="297" r:id="rId26"/>
    <p:sldId id="291" r:id="rId27"/>
    <p:sldId id="307" r:id="rId28"/>
    <p:sldId id="306" r:id="rId29"/>
    <p:sldId id="292" r:id="rId30"/>
    <p:sldId id="293" r:id="rId31"/>
    <p:sldId id="26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340"/>
    <a:srgbClr val="01A1DD"/>
    <a:srgbClr val="1B3764"/>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4" autoAdjust="0"/>
    <p:restoredTop sz="86458" autoAdjust="0"/>
  </p:normalViewPr>
  <p:slideViewPr>
    <p:cSldViewPr snapToGrid="0">
      <p:cViewPr varScale="1">
        <p:scale>
          <a:sx n="46" d="100"/>
          <a:sy n="46" d="100"/>
        </p:scale>
        <p:origin x="1434" y="54"/>
      </p:cViewPr>
      <p:guideLst>
        <p:guide orient="horz" pos="2160"/>
        <p:guide pos="2880"/>
      </p:guideLst>
    </p:cSldViewPr>
  </p:slideViewPr>
  <p:outlineViewPr>
    <p:cViewPr>
      <p:scale>
        <a:sx n="33" d="100"/>
        <a:sy n="33" d="100"/>
      </p:scale>
      <p:origin x="0" y="-11328"/>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21" d="100"/>
          <a:sy n="121" d="100"/>
        </p:scale>
        <p:origin x="5020" y="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6/11/2021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6/11/2021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5559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101919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dirty="0"/>
          </a:p>
        </p:txBody>
      </p:sp>
    </p:spTree>
    <p:extLst>
      <p:ext uri="{BB962C8B-B14F-4D97-AF65-F5344CB8AC3E}">
        <p14:creationId xmlns:p14="http://schemas.microsoft.com/office/powerpoint/2010/main" val="240423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20584" y="6557231"/>
            <a:ext cx="2133600" cy="270290"/>
          </a:xfrm>
        </p:spPr>
        <p:txBody>
          <a:bodyPr/>
          <a:lstStyle/>
          <a:p>
            <a:fld id="{A8160BDD-7155-D744-B749-9730458604AD}" type="slidenum">
              <a:rPr lang="en-US" smtClean="0"/>
              <a:t>‹#›</a:t>
            </a:fld>
            <a:endParaRPr lang="en-US" dirty="0"/>
          </a:p>
        </p:txBody>
      </p:sp>
      <p:pic>
        <p:nvPicPr>
          <p:cNvPr id="13" name="Picture 12"/>
          <p:cNvPicPr>
            <a:picLocks noChangeAspect="1"/>
          </p:cNvPicPr>
          <p:nvPr/>
        </p:nvPicPr>
        <p:blipFill>
          <a:blip r:embed="rId2"/>
          <a:srcRect/>
          <a:stretch/>
        </p:blipFill>
        <p:spPr>
          <a:xfrm>
            <a:off x="0" y="5584444"/>
            <a:ext cx="9144000" cy="889000"/>
          </a:xfrm>
          <a:prstGeom prst="rect">
            <a:avLst/>
          </a:prstGeom>
        </p:spPr>
      </p:pic>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5" name="Picture 4">
            <a:extLst>
              <a:ext uri="{FF2B5EF4-FFF2-40B4-BE49-F238E27FC236}">
                <a16:creationId xmlns:a16="http://schemas.microsoft.com/office/drawing/2014/main" id="{0747C63F-F306-B946-A1AC-9C32883A29E5}"/>
              </a:ext>
            </a:extLst>
          </p:cNvPr>
          <p:cNvPicPr>
            <a:picLocks noChangeAspect="1"/>
          </p:cNvPicPr>
          <p:nvPr userDrawn="1"/>
        </p:nvPicPr>
        <p:blipFill>
          <a:blip r:embed="rId3"/>
          <a:srcRect/>
          <a:stretch/>
        </p:blipFill>
        <p:spPr>
          <a:xfrm>
            <a:off x="6991755" y="4369383"/>
            <a:ext cx="1823999" cy="1074030"/>
          </a:xfrm>
          <a:prstGeom prst="rect">
            <a:avLst/>
          </a:prstGeom>
        </p:spPr>
      </p:pic>
    </p:spTree>
    <p:extLst>
      <p:ext uri="{BB962C8B-B14F-4D97-AF65-F5344CB8AC3E}">
        <p14:creationId xmlns:p14="http://schemas.microsoft.com/office/powerpoint/2010/main" val="1274907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353B-495C-4B36-B7B9-BDB47B8D29B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FE95E1-3B2D-4F7F-8B4B-E56698179A37}"/>
              </a:ext>
            </a:extLst>
          </p:cNvPr>
          <p:cNvSpPr>
            <a:spLocks noGrp="1"/>
          </p:cNvSpPr>
          <p:nvPr>
            <p:ph type="sldNum" sz="quarter" idx="10"/>
          </p:nvPr>
        </p:nvSpPr>
        <p:spPr/>
        <p:txBody>
          <a:bodyPr/>
          <a:lstStyle/>
          <a:p>
            <a:fld id="{A8160BDD-7155-D744-B749-9730458604AD}" type="slidenum">
              <a:rPr lang="en-US" smtClean="0"/>
              <a:pPr/>
              <a:t>‹#›</a:t>
            </a:fld>
            <a:endParaRPr lang="en-US" dirty="0"/>
          </a:p>
        </p:txBody>
      </p:sp>
      <p:pic>
        <p:nvPicPr>
          <p:cNvPr id="4" name="Picture 100">
            <a:extLst>
              <a:ext uri="{FF2B5EF4-FFF2-40B4-BE49-F238E27FC236}">
                <a16:creationId xmlns:a16="http://schemas.microsoft.com/office/drawing/2014/main" id="{09F59B51-C9CC-4DF6-8E10-4632928847B0}"/>
              </a:ext>
            </a:extLst>
          </p:cNvPr>
          <p:cNvPicPr>
            <a:picLocks noChangeAspect="1" noChangeArrowheads="1"/>
          </p:cNvPicPr>
          <p:nvPr userDrawn="1"/>
        </p:nvPicPr>
        <p:blipFill>
          <a:blip r:embed="rId2"/>
          <a:srcRect/>
          <a:stretch/>
        </p:blipFill>
        <p:spPr bwMode="auto">
          <a:xfrm>
            <a:off x="3923453" y="2057400"/>
            <a:ext cx="1297093" cy="1157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a:extLst>
              <a:ext uri="{FF2B5EF4-FFF2-40B4-BE49-F238E27FC236}">
                <a16:creationId xmlns:a16="http://schemas.microsoft.com/office/drawing/2014/main" id="{D5A58856-F166-4DAD-97B3-888D3997E4D0}"/>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405997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FF000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FF000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FF000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7385231" y="5342758"/>
            <a:ext cx="1416844" cy="879420"/>
          </a:xfrm>
          <a:prstGeom prst="rect">
            <a:avLst/>
          </a:prstGeom>
        </p:spPr>
      </p:pic>
    </p:spTree>
    <p:extLst>
      <p:ext uri="{BB962C8B-B14F-4D97-AF65-F5344CB8AC3E}">
        <p14:creationId xmlns:p14="http://schemas.microsoft.com/office/powerpoint/2010/main" val="89894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3028024" y="2576335"/>
            <a:ext cx="3087952" cy="1916659"/>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C4E4A9A1-6CA7-4F15-AE41-4322B294710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389001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9" name="Content Placeholder 2">
            <a:extLst>
              <a:ext uri="{FF2B5EF4-FFF2-40B4-BE49-F238E27FC236}">
                <a16:creationId xmlns:a16="http://schemas.microsoft.com/office/drawing/2014/main" id="{855A9553-962E-4240-844E-734EAAE42311}"/>
              </a:ext>
            </a:extLst>
          </p:cNvPr>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chemeClr val="accent3"/>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chemeClr val="accent3"/>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chemeClr val="accent3"/>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7" name="Picture 6">
            <a:extLst>
              <a:ext uri="{FF2B5EF4-FFF2-40B4-BE49-F238E27FC236}">
                <a16:creationId xmlns:a16="http://schemas.microsoft.com/office/drawing/2014/main" id="{2033E492-9AFA-4CAE-B07B-7C1C0D61D739}"/>
              </a:ext>
            </a:extLst>
          </p:cNvPr>
          <p:cNvPicPr>
            <a:picLocks noChangeAspect="1"/>
          </p:cNvPicPr>
          <p:nvPr userDrawn="1"/>
        </p:nvPicPr>
        <p:blipFill>
          <a:blip r:embed="rId2"/>
          <a:srcRect/>
          <a:stretch/>
        </p:blipFill>
        <p:spPr>
          <a:xfrm>
            <a:off x="7391400" y="5450709"/>
            <a:ext cx="1416844" cy="769531"/>
          </a:xfrm>
          <a:prstGeom prst="rect">
            <a:avLst/>
          </a:prstGeom>
        </p:spPr>
      </p:pic>
    </p:spTree>
    <p:extLst>
      <p:ext uri="{BB962C8B-B14F-4D97-AF65-F5344CB8AC3E}">
        <p14:creationId xmlns:p14="http://schemas.microsoft.com/office/powerpoint/2010/main" val="2865784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userDrawn="1"/>
        </p:nvPicPr>
        <p:blipFill>
          <a:blip r:embed="rId2"/>
          <a:srcRect/>
          <a:stretch/>
        </p:blipFill>
        <p:spPr>
          <a:xfrm>
            <a:off x="2805920" y="2575452"/>
            <a:ext cx="3532160" cy="1918425"/>
          </a:xfrm>
          <a:prstGeom prst="rect">
            <a:avLst/>
          </a:prstGeom>
        </p:spPr>
      </p:pic>
      <p:pic>
        <p:nvPicPr>
          <p:cNvPr id="8" name="Picture 7">
            <a:extLst>
              <a:ext uri="{FF2B5EF4-FFF2-40B4-BE49-F238E27FC236}">
                <a16:creationId xmlns:a16="http://schemas.microsoft.com/office/drawing/2014/main" id="{7FA1B561-FD09-4177-BEFF-5AE0DBC8A7D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234221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336" r="336"/>
          <a:stretch/>
        </p:blipFill>
        <p:spPr>
          <a:xfrm>
            <a:off x="4800599" y="4615071"/>
            <a:ext cx="4354443" cy="2242929"/>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spTree>
    <p:extLst>
      <p:ext uri="{BB962C8B-B14F-4D97-AF65-F5344CB8AC3E}">
        <p14:creationId xmlns:p14="http://schemas.microsoft.com/office/powerpoint/2010/main" val="3341243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45036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3919465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334156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2997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AAEF4164-1CFE-484B-A3C0-C09B6FA5459B}"/>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hasCustomPrompt="1"/>
          </p:nvPr>
        </p:nvSpPr>
        <p:spPr>
          <a:xfrm>
            <a:off x="722313" y="3480783"/>
            <a:ext cx="7772400" cy="1362075"/>
          </a:xfrm>
        </p:spPr>
        <p:txBody>
          <a:bodyPr anchor="t"/>
          <a:lstStyle>
            <a:lvl1pPr algn="ctr">
              <a:defRPr sz="4000" b="0" cap="none" baseline="0"/>
            </a:lvl1pPr>
          </a:lstStyle>
          <a:p>
            <a:r>
              <a:rPr lang="en-US" dirty="0"/>
              <a:t>Click to add Topic title</a:t>
            </a:r>
          </a:p>
        </p:txBody>
      </p:sp>
      <p:sp>
        <p:nvSpPr>
          <p:cNvPr id="3" name="Text Placeholder 2"/>
          <p:cNvSpPr>
            <a:spLocks noGrp="1"/>
          </p:cNvSpPr>
          <p:nvPr>
            <p:ph type="body" idx="1" hasCustomPrompt="1"/>
          </p:nvPr>
        </p:nvSpPr>
        <p:spPr>
          <a:xfrm>
            <a:off x="722313" y="1980596"/>
            <a:ext cx="7772400" cy="1500187"/>
          </a:xfrm>
        </p:spPr>
        <p:txBody>
          <a:bodyPr anchor="b"/>
          <a:lstStyle>
            <a:lvl1pPr marL="0" indent="0" algn="ctr">
              <a:buNone/>
              <a:defRPr sz="4000">
                <a:solidFill>
                  <a:srgbClr val="EF334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"Topic [letter]"</a:t>
            </a:r>
          </a:p>
        </p:txBody>
      </p:sp>
      <p:sp>
        <p:nvSpPr>
          <p:cNvPr id="6" name="Slide Number Placeholder 5"/>
          <p:cNvSpPr>
            <a:spLocks noGrp="1"/>
          </p:cNvSpPr>
          <p:nvPr>
            <p:ph type="sldNum" sz="quarter" idx="12"/>
          </p:nvPr>
        </p:nvSpPr>
        <p:spPr>
          <a:xfrm>
            <a:off x="6820584" y="6553200"/>
            <a:ext cx="2133600" cy="257395"/>
          </a:xfrm>
        </p:spPr>
        <p:txBody>
          <a:bodyPr/>
          <a:lstStyle/>
          <a:p>
            <a:fld id="{A8160BDD-7155-D744-B749-9730458604AD}" type="slidenum">
              <a:rPr lang="en-US" smtClean="0"/>
              <a:t>‹#›</a:t>
            </a:fld>
            <a:endParaRPr lang="en-US" dirty="0"/>
          </a:p>
        </p:txBody>
      </p:sp>
      <p:pic>
        <p:nvPicPr>
          <p:cNvPr id="10" name="Picture 9" descr="A picture containing drawing&#10;&#10;Description automatically generated">
            <a:extLst>
              <a:ext uri="{FF2B5EF4-FFF2-40B4-BE49-F238E27FC236}">
                <a16:creationId xmlns:a16="http://schemas.microsoft.com/office/drawing/2014/main" id="{F61AF83B-8E2D-7949-9CEA-92605C41AA32}"/>
              </a:ext>
            </a:extLst>
          </p:cNvPr>
          <p:cNvPicPr>
            <a:picLocks noChangeAspect="1"/>
          </p:cNvPicPr>
          <p:nvPr userDrawn="1"/>
        </p:nvPicPr>
        <p:blipFill>
          <a:blip r:embed="rId3"/>
          <a:stretch>
            <a:fillRect/>
          </a:stretch>
        </p:blipFill>
        <p:spPr>
          <a:xfrm>
            <a:off x="304800" y="6568440"/>
            <a:ext cx="1371600" cy="182880"/>
          </a:xfrm>
          <a:prstGeom prst="rect">
            <a:avLst/>
          </a:prstGeom>
        </p:spPr>
      </p:pic>
      <p:sp>
        <p:nvSpPr>
          <p:cNvPr id="9" name="Footer Placeholder 2">
            <a:extLst>
              <a:ext uri="{FF2B5EF4-FFF2-40B4-BE49-F238E27FC236}">
                <a16:creationId xmlns:a16="http://schemas.microsoft.com/office/drawing/2014/main" id="{8CC377DE-FCD1-374D-BB2A-151824CFD645}"/>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3484482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22916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547202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833071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34176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91679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mj-lt"/>
              <a:buAutoNum type="arabicPeriod"/>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mj-lt"/>
              <a:buAutoNum type="arabicPeriod"/>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mj-lt"/>
              <a:buAutoNum type="arabicPeriod"/>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409682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5557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5" name="Picture 4"/>
          <p:cNvPicPr>
            <a:picLocks noChangeAspect="1"/>
          </p:cNvPicPr>
          <p:nvPr/>
        </p:nvPicPr>
        <p:blipFill>
          <a:blip r:embed="rId2"/>
          <a:srcRect/>
          <a:stretch/>
        </p:blipFill>
        <p:spPr>
          <a:xfrm>
            <a:off x="0" y="6019800"/>
            <a:ext cx="9144000" cy="457200"/>
          </a:xfrm>
          <a:prstGeom prst="rect">
            <a:avLst/>
          </a:prstGeom>
        </p:spPr>
      </p:pic>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118861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3" name="Picture 2" descr="A picture containing shape&#10;&#10;Description automatically generated">
            <a:extLst>
              <a:ext uri="{FF2B5EF4-FFF2-40B4-BE49-F238E27FC236}">
                <a16:creationId xmlns:a16="http://schemas.microsoft.com/office/drawing/2014/main" id="{8E6706B2-382E-3343-A29D-A72A04B8D7D8}"/>
              </a:ext>
            </a:extLst>
          </p:cNvPr>
          <p:cNvPicPr>
            <a:picLocks noChangeAspect="1"/>
          </p:cNvPicPr>
          <p:nvPr userDrawn="1"/>
        </p:nvPicPr>
        <p:blipFill>
          <a:blip r:embed="rId2"/>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10520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496"/>
            <a:ext cx="8460150" cy="4386103"/>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1546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211616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4194"/>
            <a:ext cx="8460151"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descr="A picture containing shape&#10;&#10;Description automatically generated">
            <a:extLst>
              <a:ext uri="{FF2B5EF4-FFF2-40B4-BE49-F238E27FC236}">
                <a16:creationId xmlns:a16="http://schemas.microsoft.com/office/drawing/2014/main" id="{3E34A0A8-C686-624A-93D2-15C21326CE38}"/>
              </a:ext>
            </a:extLst>
          </p:cNvPr>
          <p:cNvPicPr>
            <a:picLocks noChangeAspect="1"/>
          </p:cNvPicPr>
          <p:nvPr userDrawn="1"/>
        </p:nvPicPr>
        <p:blipFill>
          <a:blip r:embed="rId3"/>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227562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6"/>
          <a:srcRect/>
          <a:stretch/>
        </p:blipFill>
        <p:spPr>
          <a:xfrm>
            <a:off x="0" y="1886"/>
            <a:ext cx="9144000" cy="941107"/>
          </a:xfrm>
          <a:prstGeom prst="rect">
            <a:avLst/>
          </a:prstGeom>
        </p:spPr>
      </p:pic>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DA8FAD8B-4614-9D49-9D3C-B48F5DE1DFDB}"/>
              </a:ext>
            </a:extLst>
          </p:cNvPr>
          <p:cNvPicPr>
            <a:picLocks noChangeAspect="1"/>
          </p:cNvPicPr>
          <p:nvPr userDrawn="1"/>
        </p:nvPicPr>
        <p:blipFill>
          <a:blip r:embed="rId27"/>
          <a:stretch>
            <a:fillRect/>
          </a:stretch>
        </p:blipFill>
        <p:spPr>
          <a:xfrm>
            <a:off x="304800" y="6568440"/>
            <a:ext cx="1371600" cy="182880"/>
          </a:xfrm>
          <a:prstGeom prst="rect">
            <a:avLst/>
          </a:prstGeom>
        </p:spPr>
      </p:pic>
      <p:sp>
        <p:nvSpPr>
          <p:cNvPr id="7" name="Footer Placeholder 2">
            <a:extLst>
              <a:ext uri="{FF2B5EF4-FFF2-40B4-BE49-F238E27FC236}">
                <a16:creationId xmlns:a16="http://schemas.microsoft.com/office/drawing/2014/main" id="{01B4CC5C-97ED-4142-B7DA-F5E18714616B}"/>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293832821"/>
      </p:ext>
    </p:extLst>
  </p:cSld>
  <p:clrMap bg1="lt1" tx1="dk1" bg2="lt2" tx2="dk2" accent1="accent1" accent2="accent2" accent3="accent3" accent4="accent4" accent5="accent5" accent6="accent6" hlink="hlink" folHlink="folHlink"/>
  <p:sldLayoutIdLst>
    <p:sldLayoutId id="2147483799" r:id="rId1"/>
    <p:sldLayoutId id="2147483825" r:id="rId2"/>
    <p:sldLayoutId id="2147483800" r:id="rId3"/>
    <p:sldLayoutId id="2147483810" r:id="rId4"/>
    <p:sldLayoutId id="2147483801" r:id="rId5"/>
    <p:sldLayoutId id="2147483802" r:id="rId6"/>
    <p:sldLayoutId id="2147483818" r:id="rId7"/>
    <p:sldLayoutId id="2147483822" r:id="rId8"/>
    <p:sldLayoutId id="2147483819" r:id="rId9"/>
    <p:sldLayoutId id="2147483826" r:id="rId10"/>
    <p:sldLayoutId id="2147483816" r:id="rId11"/>
    <p:sldLayoutId id="2147483823" r:id="rId12"/>
    <p:sldLayoutId id="2147483817" r:id="rId13"/>
    <p:sldLayoutId id="2147483821" r:id="rId14"/>
    <p:sldLayoutId id="2147483804" r:id="rId15"/>
    <p:sldLayoutId id="2147483811" r:id="rId16"/>
    <p:sldLayoutId id="2147483824" r:id="rId17"/>
    <p:sldLayoutId id="2147483827" r:id="rId18"/>
    <p:sldLayoutId id="2147483808" r:id="rId19"/>
    <p:sldLayoutId id="2147483809" r:id="rId20"/>
    <p:sldLayoutId id="2147483812" r:id="rId21"/>
    <p:sldLayoutId id="2147483813" r:id="rId22"/>
    <p:sldLayoutId id="2147483814" r:id="rId23"/>
    <p:sldLayoutId id="2147483815" r:id="rId24"/>
  </p:sldLayoutIdLst>
  <p:hf hdr="0" ftr="0" dt="0"/>
  <p:txStyles>
    <p:titleStyle>
      <a:lvl1pPr algn="l" defTabSz="457200" rtl="0" eaLnBrk="1" latinLnBrk="0" hangingPunct="1">
        <a:spcBef>
          <a:spcPct val="0"/>
        </a:spcBef>
        <a:buNone/>
        <a:defRPr sz="2400" kern="1200">
          <a:solidFill>
            <a:schemeClr val="bg1"/>
          </a:solidFill>
          <a:latin typeface="+mj-lt"/>
          <a:ea typeface="+mj-ea"/>
          <a:cs typeface="Calibri" panose="020F0502020204030204" pitchFamily="34" charset="0"/>
        </a:defRPr>
      </a:lvl1pPr>
    </p:titleStyle>
    <p:bodyStyle>
      <a:lvl1pPr marL="285750" indent="-285750" algn="l" defTabSz="457200" rtl="0" eaLnBrk="1" latinLnBrk="0" hangingPunct="1">
        <a:spcBef>
          <a:spcPct val="20000"/>
        </a:spcBef>
        <a:buClr>
          <a:srgbClr val="EF3340"/>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rgbClr val="EF3340"/>
        </a:buClr>
        <a:buFont typeface="Arial" panose="020B0604020202020204" pitchFamily="34" charset="0"/>
        <a:buChar char="•"/>
        <a:defRPr sz="1600" kern="1200">
          <a:solidFill>
            <a:schemeClr val="tx1"/>
          </a:solidFill>
          <a:latin typeface="+mn-lt"/>
          <a:ea typeface="+mn-ea"/>
          <a:cs typeface="+mn-cs"/>
        </a:defRPr>
      </a:lvl2pPr>
      <a:lvl3pPr marL="1200150" indent="-285750" algn="l" defTabSz="457200" rtl="0" eaLnBrk="1" latinLnBrk="0" hangingPunct="1">
        <a:spcBef>
          <a:spcPct val="20000"/>
        </a:spcBef>
        <a:buClr>
          <a:srgbClr val="EF3340"/>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svg"/><Relationship Id="rId7" Type="http://schemas.openxmlformats.org/officeDocument/2006/relationships/image" Target="../media/image3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svg"/><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7.svg"/><Relationship Id="rId33" Type="http://schemas.openxmlformats.org/officeDocument/2006/relationships/image" Target="../media/image85.sv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3.svg"/><Relationship Id="rId24" Type="http://schemas.openxmlformats.org/officeDocument/2006/relationships/image" Target="../media/image76.png"/><Relationship Id="rId32" Type="http://schemas.openxmlformats.org/officeDocument/2006/relationships/image" Target="../media/image84.png"/><Relationship Id="rId5" Type="http://schemas.openxmlformats.org/officeDocument/2006/relationships/image" Target="../media/image57.svg"/><Relationship Id="rId15" Type="http://schemas.openxmlformats.org/officeDocument/2006/relationships/image" Target="../media/image67.svg"/><Relationship Id="rId23" Type="http://schemas.openxmlformats.org/officeDocument/2006/relationships/image" Target="../media/image75.svg"/><Relationship Id="rId28" Type="http://schemas.openxmlformats.org/officeDocument/2006/relationships/image" Target="../media/image80.png"/><Relationship Id="rId10" Type="http://schemas.openxmlformats.org/officeDocument/2006/relationships/image" Target="../media/image62.png"/><Relationship Id="rId19" Type="http://schemas.openxmlformats.org/officeDocument/2006/relationships/image" Target="../media/image71.svg"/><Relationship Id="rId31" Type="http://schemas.openxmlformats.org/officeDocument/2006/relationships/image" Target="../media/image83.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hyperlink" Target="https://commons.wikimedia.org/w/index.php?curid=52644931" TargetMode="External"/><Relationship Id="rId5" Type="http://schemas.openxmlformats.org/officeDocument/2006/relationships/image" Target="../media/image17.sv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hyperlink" Target="https://commons.wikimedia.org/w/index.php?curid=16151919" TargetMode="External"/><Relationship Id="rId5" Type="http://schemas.openxmlformats.org/officeDocument/2006/relationships/image" Target="../media/image17.svg"/><Relationship Id="rId10" Type="http://schemas.openxmlformats.org/officeDocument/2006/relationships/image" Target="../media/image23.tiff"/><Relationship Id="rId4" Type="http://schemas.openxmlformats.org/officeDocument/2006/relationships/image" Target="../media/image16.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5.tiff"/><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What’s at Stake</a:t>
            </a:r>
          </a:p>
          <a:p>
            <a:r>
              <a:rPr lang="en-US" dirty="0"/>
              <a:t>Ethics and Why It Matters</a:t>
            </a:r>
          </a:p>
          <a:p>
            <a:r>
              <a:rPr lang="en-US" dirty="0"/>
              <a:t>Ethical Decision-Making in Practice</a:t>
            </a:r>
          </a:p>
          <a:p>
            <a:r>
              <a:rPr lang="en-US" dirty="0"/>
              <a:t>Causes of Ethical Failures</a:t>
            </a:r>
          </a:p>
        </p:txBody>
      </p:sp>
      <p:sp>
        <p:nvSpPr>
          <p:cNvPr id="4" name="Title 3"/>
          <p:cNvSpPr>
            <a:spLocks noGrp="1"/>
          </p:cNvSpPr>
          <p:nvPr>
            <p:ph type="title"/>
          </p:nvPr>
        </p:nvSpPr>
        <p:spPr/>
        <p:txBody>
          <a:bodyPr/>
          <a:lstStyle/>
          <a:p>
            <a:r>
              <a:rPr lang="en-US" dirty="0"/>
              <a:t>Introduction to Ethics of Emerging Technologies</a:t>
            </a:r>
          </a:p>
        </p:txBody>
      </p:sp>
    </p:spTree>
    <p:extLst>
      <p:ext uri="{BB962C8B-B14F-4D97-AF65-F5344CB8AC3E}">
        <p14:creationId xmlns:p14="http://schemas.microsoft.com/office/powerpoint/2010/main" val="356983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5F54B-93D9-440C-9ACB-E93EA1A29D20}"/>
              </a:ext>
            </a:extLst>
          </p:cNvPr>
          <p:cNvSpPr>
            <a:spLocks noGrp="1"/>
          </p:cNvSpPr>
          <p:nvPr>
            <p:ph type="sldNum" sz="quarter" idx="12"/>
          </p:nvPr>
        </p:nvSpPr>
        <p:spPr/>
        <p:txBody>
          <a:bodyPr/>
          <a:lstStyle/>
          <a:p>
            <a:fld id="{A8160BDD-7155-D744-B749-9730458604AD}" type="slidenum">
              <a:rPr lang="en-US" smtClean="0"/>
              <a:t>10</a:t>
            </a:fld>
            <a:endParaRPr lang="en-US" dirty="0"/>
          </a:p>
        </p:txBody>
      </p:sp>
      <p:sp>
        <p:nvSpPr>
          <p:cNvPr id="8" name="Title 7">
            <a:extLst>
              <a:ext uri="{FF2B5EF4-FFF2-40B4-BE49-F238E27FC236}">
                <a16:creationId xmlns:a16="http://schemas.microsoft.com/office/drawing/2014/main" id="{8EE2CD2E-6B4E-495C-8FB2-9B63F45CDCA0}"/>
              </a:ext>
            </a:extLst>
          </p:cNvPr>
          <p:cNvSpPr>
            <a:spLocks noGrp="1"/>
          </p:cNvSpPr>
          <p:nvPr>
            <p:ph type="title"/>
          </p:nvPr>
        </p:nvSpPr>
        <p:spPr/>
        <p:txBody>
          <a:bodyPr/>
          <a:lstStyle/>
          <a:p>
            <a:r>
              <a:rPr lang="en-US" dirty="0"/>
              <a:t>What Is Ethics?</a:t>
            </a:r>
          </a:p>
        </p:txBody>
      </p:sp>
      <p:sp>
        <p:nvSpPr>
          <p:cNvPr id="10" name="Text Placeholder 9">
            <a:extLst>
              <a:ext uri="{FF2B5EF4-FFF2-40B4-BE49-F238E27FC236}">
                <a16:creationId xmlns:a16="http://schemas.microsoft.com/office/drawing/2014/main" id="{A0317DF2-F855-4D36-B915-9D5E1600F228}"/>
              </a:ext>
            </a:extLst>
          </p:cNvPr>
          <p:cNvSpPr>
            <a:spLocks noGrp="1"/>
          </p:cNvSpPr>
          <p:nvPr>
            <p:ph type="body" sz="quarter" idx="13"/>
          </p:nvPr>
        </p:nvSpPr>
        <p:spPr/>
        <p:txBody>
          <a:bodyPr/>
          <a:lstStyle/>
          <a:p>
            <a:r>
              <a:rPr lang="en-US" b="1" dirty="0"/>
              <a:t>Ethics</a:t>
            </a:r>
            <a:r>
              <a:rPr lang="en-US" dirty="0"/>
              <a:t>: The philosophical study of the concepts of moral right and wrong (or moral good and bad).</a:t>
            </a:r>
          </a:p>
        </p:txBody>
      </p:sp>
      <p:sp>
        <p:nvSpPr>
          <p:cNvPr id="9" name="Content Placeholder 8">
            <a:extLst>
              <a:ext uri="{FF2B5EF4-FFF2-40B4-BE49-F238E27FC236}">
                <a16:creationId xmlns:a16="http://schemas.microsoft.com/office/drawing/2014/main" id="{5D74E654-C13D-4595-B6CB-195B97311A95}"/>
              </a:ext>
            </a:extLst>
          </p:cNvPr>
          <p:cNvSpPr>
            <a:spLocks noGrp="1"/>
          </p:cNvSpPr>
          <p:nvPr>
            <p:ph idx="1"/>
          </p:nvPr>
        </p:nvSpPr>
        <p:spPr/>
        <p:txBody>
          <a:bodyPr/>
          <a:lstStyle/>
          <a:p>
            <a:r>
              <a:rPr lang="en-GB" dirty="0">
                <a:ea typeface="+mn-lt"/>
                <a:cs typeface="+mn-lt"/>
              </a:rPr>
              <a:t>What is the right thing to do?</a:t>
            </a:r>
          </a:p>
          <a:p>
            <a:r>
              <a:rPr lang="en-US" dirty="0"/>
              <a:t>Determining the right thing to do in any given case involves a whole lot more than complying with standards set by religious, social, or legal norms. It often involves:</a:t>
            </a:r>
          </a:p>
          <a:p>
            <a:pPr lvl="1"/>
            <a:r>
              <a:rPr lang="en-US" dirty="0"/>
              <a:t>Self-reflection.</a:t>
            </a:r>
          </a:p>
          <a:p>
            <a:pPr lvl="1"/>
            <a:r>
              <a:rPr lang="en-US" dirty="0"/>
              <a:t>Assessing competing principles and goals.</a:t>
            </a:r>
          </a:p>
          <a:p>
            <a:pPr lvl="1"/>
            <a:r>
              <a:rPr lang="en-US" dirty="0"/>
              <a:t>Giving reasons, or justifications, for the decisions we make. </a:t>
            </a:r>
          </a:p>
          <a:p>
            <a:r>
              <a:rPr lang="en-US" dirty="0"/>
              <a:t>Ethics vs. morality</a:t>
            </a:r>
          </a:p>
          <a:p>
            <a:pPr lvl="1"/>
            <a:r>
              <a:rPr lang="en-GB" kern="0" dirty="0">
                <a:ea typeface="+mn-lt"/>
                <a:cs typeface="+mn-lt"/>
              </a:rPr>
              <a:t>“Ethics” and “morality” are often used interchangeably. </a:t>
            </a:r>
          </a:p>
          <a:p>
            <a:pPr lvl="1"/>
            <a:r>
              <a:rPr lang="en-GB" kern="0" dirty="0">
                <a:ea typeface="+mn-lt"/>
                <a:cs typeface="+mn-lt"/>
              </a:rPr>
              <a:t>Ethics is derived from the Greek word “ethos” (character or customary conduct).</a:t>
            </a:r>
          </a:p>
          <a:p>
            <a:pPr lvl="1"/>
            <a:r>
              <a:rPr lang="en-GB" kern="0" dirty="0">
                <a:ea typeface="+mn-lt"/>
                <a:cs typeface="+mn-lt"/>
              </a:rPr>
              <a:t>Morality is derived from the Latin word “moralis” (manner, custom).</a:t>
            </a:r>
            <a:endParaRPr lang="en-US" dirty="0"/>
          </a:p>
        </p:txBody>
      </p:sp>
    </p:spTree>
    <p:extLst>
      <p:ext uri="{BB962C8B-B14F-4D97-AF65-F5344CB8AC3E}">
        <p14:creationId xmlns:p14="http://schemas.microsoft.com/office/powerpoint/2010/main" val="38979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63899-877F-4AC4-A4D9-F60D5122283F}"/>
              </a:ext>
            </a:extLst>
          </p:cNvPr>
          <p:cNvSpPr>
            <a:spLocks noGrp="1"/>
          </p:cNvSpPr>
          <p:nvPr>
            <p:ph type="sldNum" sz="quarter" idx="12"/>
          </p:nvPr>
        </p:nvSpPr>
        <p:spPr/>
        <p:txBody>
          <a:bodyPr/>
          <a:lstStyle/>
          <a:p>
            <a:fld id="{A8160BDD-7155-D744-B749-9730458604AD}" type="slidenum">
              <a:rPr lang="en-US" smtClean="0"/>
              <a:pPr/>
              <a:t>11</a:t>
            </a:fld>
            <a:endParaRPr lang="en-US" dirty="0"/>
          </a:p>
        </p:txBody>
      </p:sp>
      <p:sp>
        <p:nvSpPr>
          <p:cNvPr id="7" name="Title 6">
            <a:extLst>
              <a:ext uri="{FF2B5EF4-FFF2-40B4-BE49-F238E27FC236}">
                <a16:creationId xmlns:a16="http://schemas.microsoft.com/office/drawing/2014/main" id="{96C165FD-DD1A-40B0-8D92-72DE20DF134C}"/>
              </a:ext>
            </a:extLst>
          </p:cNvPr>
          <p:cNvSpPr>
            <a:spLocks noGrp="1"/>
          </p:cNvSpPr>
          <p:nvPr>
            <p:ph type="title"/>
          </p:nvPr>
        </p:nvSpPr>
        <p:spPr/>
        <p:txBody>
          <a:bodyPr/>
          <a:lstStyle/>
          <a:p>
            <a:r>
              <a:rPr lang="en-US" dirty="0"/>
              <a:t>What Ethics Is Not</a:t>
            </a:r>
          </a:p>
        </p:txBody>
      </p:sp>
      <p:sp>
        <p:nvSpPr>
          <p:cNvPr id="8" name="Content Placeholder 7">
            <a:extLst>
              <a:ext uri="{FF2B5EF4-FFF2-40B4-BE49-F238E27FC236}">
                <a16:creationId xmlns:a16="http://schemas.microsoft.com/office/drawing/2014/main" id="{12362BA6-7842-4B85-B7F7-F6A961805DE0}"/>
              </a:ext>
            </a:extLst>
          </p:cNvPr>
          <p:cNvSpPr>
            <a:spLocks noGrp="1"/>
          </p:cNvSpPr>
          <p:nvPr>
            <p:ph idx="1"/>
          </p:nvPr>
        </p:nvSpPr>
        <p:spPr/>
        <p:txBody>
          <a:bodyPr/>
          <a:lstStyle/>
          <a:p>
            <a:r>
              <a:rPr lang="en-US" dirty="0"/>
              <a:t>Questions about ethics arise in many contexts. </a:t>
            </a:r>
          </a:p>
          <a:p>
            <a:pPr lvl="1"/>
            <a:r>
              <a:rPr lang="en-US" dirty="0"/>
              <a:t>As individuals</a:t>
            </a:r>
          </a:p>
          <a:p>
            <a:pPr lvl="1"/>
            <a:r>
              <a:rPr lang="en-US" dirty="0"/>
              <a:t>Businesses, governments, societies, or communities can be ethical as well. </a:t>
            </a:r>
          </a:p>
          <a:p>
            <a:r>
              <a:rPr lang="en-US" dirty="0"/>
              <a:t>Here are some concepts that are commonly associated with ethics, but aren't the same as ethics:  </a:t>
            </a:r>
          </a:p>
          <a:p>
            <a:endParaRPr lang="en-US" dirty="0"/>
          </a:p>
        </p:txBody>
      </p:sp>
      <p:sp>
        <p:nvSpPr>
          <p:cNvPr id="3" name="Rounded Rectangle 142">
            <a:extLst>
              <a:ext uri="{FF2B5EF4-FFF2-40B4-BE49-F238E27FC236}">
                <a16:creationId xmlns:a16="http://schemas.microsoft.com/office/drawing/2014/main" id="{4D5D3864-5643-4374-B103-5289D53F670C}"/>
              </a:ext>
            </a:extLst>
          </p:cNvPr>
          <p:cNvSpPr/>
          <p:nvPr/>
        </p:nvSpPr>
        <p:spPr>
          <a:xfrm>
            <a:off x="295861" y="3780815"/>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marL="0" marR="0" lvl="0" indent="0" algn="ctr" defTabSz="914400">
              <a:lnSpc>
                <a:spcPct val="100000"/>
              </a:lnSpc>
              <a:spcBef>
                <a:spcPts val="0"/>
              </a:spcBef>
              <a:spcAft>
                <a:spcPts val="0"/>
              </a:spcAft>
              <a:buNone/>
              <a:tabLst/>
              <a:defRPr/>
            </a:pPr>
            <a:r>
              <a:rPr lang="en-US" sz="1300" b="1" kern="0" dirty="0">
                <a:solidFill>
                  <a:srgbClr val="000000"/>
                </a:solidFill>
                <a:latin typeface="Calibri"/>
                <a:cs typeface="Calibri"/>
              </a:rPr>
              <a:t>Law</a:t>
            </a:r>
            <a:endParaRPr lang="en-US" dirty="0">
              <a:ea typeface="+mn-ea"/>
            </a:endParaRPr>
          </a:p>
        </p:txBody>
      </p:sp>
      <p:sp>
        <p:nvSpPr>
          <p:cNvPr id="5" name="Rounded Rectangle 142">
            <a:extLst>
              <a:ext uri="{FF2B5EF4-FFF2-40B4-BE49-F238E27FC236}">
                <a16:creationId xmlns:a16="http://schemas.microsoft.com/office/drawing/2014/main" id="{AC99F6FA-FD1C-4D8E-89AB-D46A467D5FB0}"/>
              </a:ext>
            </a:extLst>
          </p:cNvPr>
          <p:cNvSpPr/>
          <p:nvPr/>
        </p:nvSpPr>
        <p:spPr>
          <a:xfrm>
            <a:off x="3743806" y="3780814"/>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marL="0" marR="0" lvl="0" indent="0" algn="ctr" defTabSz="914400">
              <a:lnSpc>
                <a:spcPct val="100000"/>
              </a:lnSpc>
              <a:spcBef>
                <a:spcPts val="0"/>
              </a:spcBef>
              <a:spcAft>
                <a:spcPts val="0"/>
              </a:spcAft>
              <a:buNone/>
              <a:tabLst/>
              <a:defRPr/>
            </a:pPr>
            <a:r>
              <a:rPr lang="en-US" sz="1300" b="1" kern="0" dirty="0">
                <a:solidFill>
                  <a:srgbClr val="000000"/>
                </a:solidFill>
                <a:latin typeface="Calibri"/>
                <a:cs typeface="Calibri"/>
              </a:rPr>
              <a:t>Religion</a:t>
            </a:r>
            <a:endParaRPr lang="en-US" dirty="0">
              <a:ea typeface="+mn-ea"/>
            </a:endParaRPr>
          </a:p>
        </p:txBody>
      </p:sp>
      <p:sp>
        <p:nvSpPr>
          <p:cNvPr id="6" name="Rounded Rectangle 142">
            <a:extLst>
              <a:ext uri="{FF2B5EF4-FFF2-40B4-BE49-F238E27FC236}">
                <a16:creationId xmlns:a16="http://schemas.microsoft.com/office/drawing/2014/main" id="{B1B96D2C-73A4-4F1A-913A-5FD36DF18862}"/>
              </a:ext>
            </a:extLst>
          </p:cNvPr>
          <p:cNvSpPr/>
          <p:nvPr/>
        </p:nvSpPr>
        <p:spPr>
          <a:xfrm>
            <a:off x="7229640" y="3780815"/>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marL="0" marR="0" lvl="0" indent="0" algn="ctr" defTabSz="914400">
              <a:lnSpc>
                <a:spcPct val="100000"/>
              </a:lnSpc>
              <a:spcBef>
                <a:spcPts val="0"/>
              </a:spcBef>
              <a:spcAft>
                <a:spcPts val="0"/>
              </a:spcAft>
              <a:buNone/>
              <a:tabLst/>
              <a:defRPr/>
            </a:pPr>
            <a:r>
              <a:rPr lang="en-US" sz="1300" b="1" kern="0" dirty="0">
                <a:solidFill>
                  <a:srgbClr val="000000"/>
                </a:solidFill>
                <a:latin typeface="Calibri"/>
                <a:cs typeface="Calibri"/>
              </a:rPr>
              <a:t>Science</a:t>
            </a:r>
            <a:endParaRPr lang="en-US" dirty="0">
              <a:ea typeface="+mn-ea"/>
            </a:endParaRPr>
          </a:p>
        </p:txBody>
      </p:sp>
      <p:sp>
        <p:nvSpPr>
          <p:cNvPr id="14" name="Rounded Rectangle 142">
            <a:extLst>
              <a:ext uri="{FF2B5EF4-FFF2-40B4-BE49-F238E27FC236}">
                <a16:creationId xmlns:a16="http://schemas.microsoft.com/office/drawing/2014/main" id="{376E5F2C-6248-4029-8187-CB12EC6C8715}"/>
              </a:ext>
            </a:extLst>
          </p:cNvPr>
          <p:cNvSpPr/>
          <p:nvPr/>
        </p:nvSpPr>
        <p:spPr>
          <a:xfrm>
            <a:off x="2019833" y="3780814"/>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Cultural Norms</a:t>
            </a:r>
            <a:endParaRPr lang="en-US" dirty="0">
              <a:ea typeface="+mn-ea"/>
            </a:endParaRPr>
          </a:p>
        </p:txBody>
      </p:sp>
      <p:sp>
        <p:nvSpPr>
          <p:cNvPr id="15" name="Rounded Rectangle 142">
            <a:extLst>
              <a:ext uri="{FF2B5EF4-FFF2-40B4-BE49-F238E27FC236}">
                <a16:creationId xmlns:a16="http://schemas.microsoft.com/office/drawing/2014/main" id="{1FB0DC08-45CA-4EBA-B13E-7EA79015B2F8}"/>
              </a:ext>
            </a:extLst>
          </p:cNvPr>
          <p:cNvSpPr/>
          <p:nvPr/>
        </p:nvSpPr>
        <p:spPr>
          <a:xfrm>
            <a:off x="5467777" y="3780814"/>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Emotions</a:t>
            </a:r>
            <a:endParaRPr lang="en-US" dirty="0">
              <a:ea typeface="+mn-ea"/>
            </a:endParaRPr>
          </a:p>
        </p:txBody>
      </p:sp>
      <p:pic>
        <p:nvPicPr>
          <p:cNvPr id="16" name="Graphic 16" descr="Gavel">
            <a:extLst>
              <a:ext uri="{FF2B5EF4-FFF2-40B4-BE49-F238E27FC236}">
                <a16:creationId xmlns:a16="http://schemas.microsoft.com/office/drawing/2014/main" id="{704201F2-7A8D-4C93-9EB4-4AC5EDF39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745" y="4488588"/>
            <a:ext cx="914400" cy="914400"/>
          </a:xfrm>
          <a:prstGeom prst="rect">
            <a:avLst/>
          </a:prstGeom>
        </p:spPr>
      </p:pic>
      <p:pic>
        <p:nvPicPr>
          <p:cNvPr id="17" name="Graphic 17" descr="Earth globe: Americas">
            <a:extLst>
              <a:ext uri="{FF2B5EF4-FFF2-40B4-BE49-F238E27FC236}">
                <a16:creationId xmlns:a16="http://schemas.microsoft.com/office/drawing/2014/main" id="{14CDD86D-1E3A-4D7E-BE10-9FCFCD3878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8717" y="4450699"/>
            <a:ext cx="914400" cy="914400"/>
          </a:xfrm>
          <a:prstGeom prst="rect">
            <a:avLst/>
          </a:prstGeom>
        </p:spPr>
      </p:pic>
      <p:pic>
        <p:nvPicPr>
          <p:cNvPr id="18" name="Graphic 18" descr="Candle">
            <a:extLst>
              <a:ext uri="{FF2B5EF4-FFF2-40B4-BE49-F238E27FC236}">
                <a16:creationId xmlns:a16="http://schemas.microsoft.com/office/drawing/2014/main" id="{6BCD9278-F94C-4AC2-A7D6-2B709290C9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4450699"/>
            <a:ext cx="914400" cy="914400"/>
          </a:xfrm>
          <a:prstGeom prst="rect">
            <a:avLst/>
          </a:prstGeom>
        </p:spPr>
      </p:pic>
      <p:pic>
        <p:nvPicPr>
          <p:cNvPr id="19" name="Graphic 19" descr="Microscope">
            <a:extLst>
              <a:ext uri="{FF2B5EF4-FFF2-40B4-BE49-F238E27FC236}">
                <a16:creationId xmlns:a16="http://schemas.microsoft.com/office/drawing/2014/main" id="{E8721417-9179-4839-8454-4983E419F2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8524" y="4488588"/>
            <a:ext cx="914400" cy="914400"/>
          </a:xfrm>
          <a:prstGeom prst="rect">
            <a:avLst/>
          </a:prstGeom>
        </p:spPr>
      </p:pic>
      <p:pic>
        <p:nvPicPr>
          <p:cNvPr id="20" name="Graphic 20" descr="Care">
            <a:extLst>
              <a:ext uri="{FF2B5EF4-FFF2-40B4-BE49-F238E27FC236}">
                <a16:creationId xmlns:a16="http://schemas.microsoft.com/office/drawing/2014/main" id="{061DFF3D-48FA-494D-BD36-97719C0480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6662" y="4488588"/>
            <a:ext cx="914400" cy="914400"/>
          </a:xfrm>
          <a:prstGeom prst="rect">
            <a:avLst/>
          </a:prstGeom>
        </p:spPr>
      </p:pic>
    </p:spTree>
    <p:extLst>
      <p:ext uri="{BB962C8B-B14F-4D97-AF65-F5344CB8AC3E}">
        <p14:creationId xmlns:p14="http://schemas.microsoft.com/office/powerpoint/2010/main" val="89335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C9935-A106-4286-8157-90518B9502AC}"/>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6" name="Content Placeholder 5">
            <a:extLst>
              <a:ext uri="{FF2B5EF4-FFF2-40B4-BE49-F238E27FC236}">
                <a16:creationId xmlns:a16="http://schemas.microsoft.com/office/drawing/2014/main" id="{A106BB05-A778-42CC-9B43-CD2E0380FBA5}"/>
              </a:ext>
            </a:extLst>
          </p:cNvPr>
          <p:cNvSpPr>
            <a:spLocks noGrp="1"/>
          </p:cNvSpPr>
          <p:nvPr>
            <p:ph idx="1"/>
          </p:nvPr>
        </p:nvSpPr>
        <p:spPr/>
        <p:txBody>
          <a:bodyPr/>
          <a:lstStyle/>
          <a:p>
            <a:r>
              <a:rPr lang="en-US" dirty="0"/>
              <a:t>What elements are involved in doing the right thing?</a:t>
            </a:r>
          </a:p>
          <a:p>
            <a:pPr lvl="1"/>
            <a:r>
              <a:rPr lang="en-US" dirty="0"/>
              <a:t>Metaethics</a:t>
            </a:r>
          </a:p>
          <a:p>
            <a:pPr lvl="1"/>
            <a:r>
              <a:rPr lang="en-US" dirty="0"/>
              <a:t>Normative ethics</a:t>
            </a:r>
          </a:p>
          <a:p>
            <a:pPr lvl="1"/>
            <a:r>
              <a:rPr lang="en-US" dirty="0"/>
              <a:t>Applied ethics</a:t>
            </a:r>
          </a:p>
        </p:txBody>
      </p:sp>
      <p:sp>
        <p:nvSpPr>
          <p:cNvPr id="5" name="Title 4">
            <a:extLst>
              <a:ext uri="{FF2B5EF4-FFF2-40B4-BE49-F238E27FC236}">
                <a16:creationId xmlns:a16="http://schemas.microsoft.com/office/drawing/2014/main" id="{57F4AC04-E94B-4ABA-B45A-1475BF6B34DD}"/>
              </a:ext>
            </a:extLst>
          </p:cNvPr>
          <p:cNvSpPr>
            <a:spLocks noGrp="1"/>
          </p:cNvSpPr>
          <p:nvPr>
            <p:ph type="title"/>
          </p:nvPr>
        </p:nvSpPr>
        <p:spPr/>
        <p:txBody>
          <a:bodyPr/>
          <a:lstStyle/>
          <a:p>
            <a:r>
              <a:rPr lang="en-US" dirty="0"/>
              <a:t>Moral Philosophy</a:t>
            </a:r>
          </a:p>
        </p:txBody>
      </p:sp>
      <p:sp>
        <p:nvSpPr>
          <p:cNvPr id="7" name="Text Placeholder 6">
            <a:extLst>
              <a:ext uri="{FF2B5EF4-FFF2-40B4-BE49-F238E27FC236}">
                <a16:creationId xmlns:a16="http://schemas.microsoft.com/office/drawing/2014/main" id="{CCB68B5E-2338-4412-982D-7F808ABE60E5}"/>
              </a:ext>
            </a:extLst>
          </p:cNvPr>
          <p:cNvSpPr>
            <a:spLocks noGrp="1"/>
          </p:cNvSpPr>
          <p:nvPr>
            <p:ph type="body" sz="quarter" idx="13"/>
          </p:nvPr>
        </p:nvSpPr>
        <p:spPr/>
        <p:txBody>
          <a:bodyPr/>
          <a:lstStyle/>
          <a:p>
            <a:r>
              <a:rPr lang="en-US" b="1" dirty="0"/>
              <a:t>Moral philosophy</a:t>
            </a:r>
            <a:r>
              <a:rPr lang="en-US" dirty="0"/>
              <a:t>: The study of ethics.</a:t>
            </a:r>
          </a:p>
        </p:txBody>
      </p:sp>
      <p:sp>
        <p:nvSpPr>
          <p:cNvPr id="8" name="Rounded Rectangle 143">
            <a:extLst>
              <a:ext uri="{FF2B5EF4-FFF2-40B4-BE49-F238E27FC236}">
                <a16:creationId xmlns:a16="http://schemas.microsoft.com/office/drawing/2014/main" id="{05618043-A4DE-436B-9DC7-ACE21A419E70}"/>
              </a:ext>
            </a:extLst>
          </p:cNvPr>
          <p:cNvSpPr/>
          <p:nvPr/>
        </p:nvSpPr>
        <p:spPr>
          <a:xfrm>
            <a:off x="756850" y="3631987"/>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marL="0" marR="0" lvl="0" indent="0" algn="ctr" defTabSz="914400">
              <a:lnSpc>
                <a:spcPct val="100000"/>
              </a:lnSpc>
              <a:spcBef>
                <a:spcPts val="0"/>
              </a:spcBef>
              <a:spcAft>
                <a:spcPts val="0"/>
              </a:spcAft>
              <a:buNone/>
              <a:tabLst/>
              <a:defRPr/>
            </a:pPr>
            <a:r>
              <a:rPr lang="en-US" sz="1300" b="1" kern="0" dirty="0">
                <a:solidFill>
                  <a:srgbClr val="FFFFFF"/>
                </a:solidFill>
                <a:latin typeface="Calibri"/>
                <a:cs typeface="Calibri"/>
              </a:rPr>
              <a:t>Metaethics</a:t>
            </a:r>
            <a:endParaRPr lang="en-US" dirty="0">
              <a:ea typeface="+mn-ea"/>
            </a:endParaRPr>
          </a:p>
        </p:txBody>
      </p:sp>
      <p:sp>
        <p:nvSpPr>
          <p:cNvPr id="9" name="Rounded Rectangle 143">
            <a:extLst>
              <a:ext uri="{FF2B5EF4-FFF2-40B4-BE49-F238E27FC236}">
                <a16:creationId xmlns:a16="http://schemas.microsoft.com/office/drawing/2014/main" id="{0F463244-6D46-4E4D-B72F-423658292713}"/>
              </a:ext>
            </a:extLst>
          </p:cNvPr>
          <p:cNvSpPr/>
          <p:nvPr/>
        </p:nvSpPr>
        <p:spPr>
          <a:xfrm>
            <a:off x="3781695" y="3631986"/>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FFFFFF"/>
                </a:solidFill>
                <a:latin typeface="Calibri"/>
                <a:cs typeface="Calibri"/>
              </a:rPr>
              <a:t>Normative Ethics</a:t>
            </a:r>
            <a:endParaRPr lang="en-US" dirty="0">
              <a:ea typeface="+mn-ea"/>
            </a:endParaRPr>
          </a:p>
        </p:txBody>
      </p:sp>
      <p:sp>
        <p:nvSpPr>
          <p:cNvPr id="10" name="Rounded Rectangle 143">
            <a:extLst>
              <a:ext uri="{FF2B5EF4-FFF2-40B4-BE49-F238E27FC236}">
                <a16:creationId xmlns:a16="http://schemas.microsoft.com/office/drawing/2014/main" id="{5AF922D3-D541-4A6B-BCAA-59B2DF44D08E}"/>
              </a:ext>
            </a:extLst>
          </p:cNvPr>
          <p:cNvSpPr/>
          <p:nvPr/>
        </p:nvSpPr>
        <p:spPr>
          <a:xfrm>
            <a:off x="6831800" y="3631987"/>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FFFFFF"/>
                </a:solidFill>
                <a:latin typeface="Calibri"/>
                <a:cs typeface="Calibri"/>
              </a:rPr>
              <a:t>Applied Ethics</a:t>
            </a:r>
            <a:endParaRPr lang="en-US" dirty="0">
              <a:ea typeface="+mn-ea"/>
            </a:endParaRPr>
          </a:p>
        </p:txBody>
      </p:sp>
      <p:sp>
        <p:nvSpPr>
          <p:cNvPr id="11" name="Rounded Rectangle 51">
            <a:extLst>
              <a:ext uri="{FF2B5EF4-FFF2-40B4-BE49-F238E27FC236}">
                <a16:creationId xmlns:a16="http://schemas.microsoft.com/office/drawing/2014/main" id="{DC3DC0F5-55E0-4343-8EB7-D3D72E95DA6A}"/>
              </a:ext>
            </a:extLst>
          </p:cNvPr>
          <p:cNvSpPr/>
          <p:nvPr/>
        </p:nvSpPr>
        <p:spPr>
          <a:xfrm>
            <a:off x="524241" y="4977522"/>
            <a:ext cx="2191328" cy="36304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Are there moral truths?</a:t>
            </a:r>
            <a:endParaRPr lang="en-US" dirty="0">
              <a:ea typeface="+mn-ea"/>
            </a:endParaRPr>
          </a:p>
        </p:txBody>
      </p:sp>
      <p:sp>
        <p:nvSpPr>
          <p:cNvPr id="12" name="Rounded Rectangle 51">
            <a:extLst>
              <a:ext uri="{FF2B5EF4-FFF2-40B4-BE49-F238E27FC236}">
                <a16:creationId xmlns:a16="http://schemas.microsoft.com/office/drawing/2014/main" id="{492754DA-3E82-4807-8F8F-7384F0330A8C}"/>
              </a:ext>
            </a:extLst>
          </p:cNvPr>
          <p:cNvSpPr/>
          <p:nvPr/>
        </p:nvSpPr>
        <p:spPr>
          <a:xfrm>
            <a:off x="3483409" y="4889818"/>
            <a:ext cx="2417407" cy="538453"/>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How should we decide what's the right thing to do?</a:t>
            </a:r>
            <a:endParaRPr lang="en-US" dirty="0">
              <a:ea typeface="+mn-ea"/>
            </a:endParaRPr>
          </a:p>
        </p:txBody>
      </p:sp>
      <p:sp>
        <p:nvSpPr>
          <p:cNvPr id="13" name="Rounded Rectangle 51">
            <a:extLst>
              <a:ext uri="{FF2B5EF4-FFF2-40B4-BE49-F238E27FC236}">
                <a16:creationId xmlns:a16="http://schemas.microsoft.com/office/drawing/2014/main" id="{BB62FBA4-085D-483F-B735-57BF8B829C8B}"/>
              </a:ext>
            </a:extLst>
          </p:cNvPr>
          <p:cNvSpPr/>
          <p:nvPr/>
        </p:nvSpPr>
        <p:spPr>
          <a:xfrm>
            <a:off x="6573931" y="4863854"/>
            <a:ext cx="2241848" cy="59038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What should we do in a particular situation?</a:t>
            </a:r>
            <a:endParaRPr lang="en-US" dirty="0">
              <a:ea typeface="+mn-ea"/>
            </a:endParaRPr>
          </a:p>
        </p:txBody>
      </p:sp>
      <p:pic>
        <p:nvPicPr>
          <p:cNvPr id="14" name="Graphic 28" descr="Questions">
            <a:extLst>
              <a:ext uri="{FF2B5EF4-FFF2-40B4-BE49-F238E27FC236}">
                <a16:creationId xmlns:a16="http://schemas.microsoft.com/office/drawing/2014/main" id="{C855E588-A888-4A11-8D22-DE48BFF8C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0579" y="3912723"/>
            <a:ext cx="914400" cy="914400"/>
          </a:xfrm>
          <a:prstGeom prst="rect">
            <a:avLst/>
          </a:prstGeom>
        </p:spPr>
      </p:pic>
      <p:pic>
        <p:nvPicPr>
          <p:cNvPr id="15" name="Graphic 29" descr="Thought">
            <a:extLst>
              <a:ext uri="{FF2B5EF4-FFF2-40B4-BE49-F238E27FC236}">
                <a16:creationId xmlns:a16="http://schemas.microsoft.com/office/drawing/2014/main" id="{33C7F6B2-2383-473A-9FF8-3B799F9CDA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106" y="3986134"/>
            <a:ext cx="914400" cy="914400"/>
          </a:xfrm>
          <a:prstGeom prst="rect">
            <a:avLst/>
          </a:prstGeom>
        </p:spPr>
      </p:pic>
      <p:pic>
        <p:nvPicPr>
          <p:cNvPr id="16" name="Graphic 30" descr="Person with idea">
            <a:extLst>
              <a:ext uri="{FF2B5EF4-FFF2-40B4-BE49-F238E27FC236}">
                <a16:creationId xmlns:a16="http://schemas.microsoft.com/office/drawing/2014/main" id="{CEFAC23B-C942-4D1D-8B1D-A8C3D022DE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2242" y="3956927"/>
            <a:ext cx="914400" cy="914400"/>
          </a:xfrm>
          <a:prstGeom prst="rect">
            <a:avLst/>
          </a:prstGeom>
        </p:spPr>
      </p:pic>
    </p:spTree>
    <p:extLst>
      <p:ext uri="{BB962C8B-B14F-4D97-AF65-F5344CB8AC3E}">
        <p14:creationId xmlns:p14="http://schemas.microsoft.com/office/powerpoint/2010/main" val="421762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AB5774-924D-47DF-876F-2823E4D3E338}"/>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4" name="Title 3">
            <a:extLst>
              <a:ext uri="{FF2B5EF4-FFF2-40B4-BE49-F238E27FC236}">
                <a16:creationId xmlns:a16="http://schemas.microsoft.com/office/drawing/2014/main" id="{60383EBB-87AB-49FF-913B-543F99CC7C34}"/>
              </a:ext>
            </a:extLst>
          </p:cNvPr>
          <p:cNvSpPr>
            <a:spLocks noGrp="1"/>
          </p:cNvSpPr>
          <p:nvPr>
            <p:ph type="title"/>
          </p:nvPr>
        </p:nvSpPr>
        <p:spPr/>
        <p:txBody>
          <a:bodyPr/>
          <a:lstStyle/>
          <a:p>
            <a:r>
              <a:rPr lang="en-US" dirty="0"/>
              <a:t>What Are Emerging Technologies?</a:t>
            </a:r>
          </a:p>
        </p:txBody>
      </p:sp>
      <p:sp>
        <p:nvSpPr>
          <p:cNvPr id="5" name="Text Placeholder 4">
            <a:extLst>
              <a:ext uri="{FF2B5EF4-FFF2-40B4-BE49-F238E27FC236}">
                <a16:creationId xmlns:a16="http://schemas.microsoft.com/office/drawing/2014/main" id="{CF49CA9C-259A-43B4-8AD8-0AAEC8494F71}"/>
              </a:ext>
            </a:extLst>
          </p:cNvPr>
          <p:cNvSpPr>
            <a:spLocks noGrp="1"/>
          </p:cNvSpPr>
          <p:nvPr>
            <p:ph type="body" sz="quarter" idx="13"/>
          </p:nvPr>
        </p:nvSpPr>
        <p:spPr>
          <a:xfrm>
            <a:off x="1752600" y="1060687"/>
            <a:ext cx="6934200" cy="1260481"/>
          </a:xfrm>
        </p:spPr>
        <p:txBody>
          <a:bodyPr/>
          <a:lstStyle/>
          <a:p>
            <a:r>
              <a:rPr lang="en-US" b="1" dirty="0"/>
              <a:t>Emerging technologies</a:t>
            </a:r>
            <a:r>
              <a:rPr lang="en-US" dirty="0"/>
              <a:t>: </a:t>
            </a:r>
            <a:r>
              <a:rPr lang="en-US" kern="0" dirty="0">
                <a:cs typeface="Calibri"/>
              </a:rPr>
              <a:t>Technologies that are currently being developed or are expected to be available in the near future, and that may have significant economic and social impacts. </a:t>
            </a:r>
            <a:endParaRPr lang="en-US" dirty="0"/>
          </a:p>
        </p:txBody>
      </p:sp>
      <p:pic>
        <p:nvPicPr>
          <p:cNvPr id="6" name="Graphic 5" descr="Internet Of Things">
            <a:extLst>
              <a:ext uri="{FF2B5EF4-FFF2-40B4-BE49-F238E27FC236}">
                <a16:creationId xmlns:a16="http://schemas.microsoft.com/office/drawing/2014/main" id="{9357776A-A32E-484F-8BA2-C6DD19FE18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8787" y="3167316"/>
            <a:ext cx="974358" cy="986953"/>
          </a:xfrm>
          <a:prstGeom prst="rect">
            <a:avLst/>
          </a:prstGeom>
        </p:spPr>
      </p:pic>
      <p:pic>
        <p:nvPicPr>
          <p:cNvPr id="7" name="Graphic 6" descr="Robot">
            <a:extLst>
              <a:ext uri="{FF2B5EF4-FFF2-40B4-BE49-F238E27FC236}">
                <a16:creationId xmlns:a16="http://schemas.microsoft.com/office/drawing/2014/main" id="{93E076B6-732A-46C7-B1DD-4243F1E825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2682" y="2994767"/>
            <a:ext cx="1361545" cy="1336355"/>
          </a:xfrm>
          <a:prstGeom prst="rect">
            <a:avLst/>
          </a:prstGeom>
        </p:spPr>
      </p:pic>
      <p:pic>
        <p:nvPicPr>
          <p:cNvPr id="8" name="Graphic 28" descr="Questions">
            <a:extLst>
              <a:ext uri="{FF2B5EF4-FFF2-40B4-BE49-F238E27FC236}">
                <a16:creationId xmlns:a16="http://schemas.microsoft.com/office/drawing/2014/main" id="{276BE985-09DC-4FE7-9423-F00AE9D5F2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1115" y="3245715"/>
            <a:ext cx="914400" cy="914400"/>
          </a:xfrm>
          <a:prstGeom prst="rect">
            <a:avLst/>
          </a:prstGeom>
        </p:spPr>
      </p:pic>
      <p:sp>
        <p:nvSpPr>
          <p:cNvPr id="9" name="Rounded Rectangle 51">
            <a:extLst>
              <a:ext uri="{FF2B5EF4-FFF2-40B4-BE49-F238E27FC236}">
                <a16:creationId xmlns:a16="http://schemas.microsoft.com/office/drawing/2014/main" id="{2B4D1362-EC85-44E0-89FB-BB842AB95553}"/>
              </a:ext>
            </a:extLst>
          </p:cNvPr>
          <p:cNvSpPr/>
          <p:nvPr/>
        </p:nvSpPr>
        <p:spPr>
          <a:xfrm>
            <a:off x="3363425" y="4252435"/>
            <a:ext cx="2417407" cy="404548"/>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What is the right thing to do?</a:t>
            </a:r>
            <a:endParaRPr lang="en-US" dirty="0">
              <a:ea typeface="+mn-ea"/>
            </a:endParaRPr>
          </a:p>
        </p:txBody>
      </p:sp>
      <p:pic>
        <p:nvPicPr>
          <p:cNvPr id="10" name="Graphic 18" descr="Scales of justice">
            <a:extLst>
              <a:ext uri="{FF2B5EF4-FFF2-40B4-BE49-F238E27FC236}">
                <a16:creationId xmlns:a16="http://schemas.microsoft.com/office/drawing/2014/main" id="{2312ABC8-D329-4B58-B4D2-A39905FC8B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4800" y="5190709"/>
            <a:ext cx="914400" cy="914400"/>
          </a:xfrm>
          <a:prstGeom prst="rect">
            <a:avLst/>
          </a:prstGeom>
        </p:spPr>
      </p:pic>
      <p:sp>
        <p:nvSpPr>
          <p:cNvPr id="11" name="Rounded Rectangle 51">
            <a:extLst>
              <a:ext uri="{FF2B5EF4-FFF2-40B4-BE49-F238E27FC236}">
                <a16:creationId xmlns:a16="http://schemas.microsoft.com/office/drawing/2014/main" id="{C98C8D55-3380-4CF5-8D63-A8391EB0E760}"/>
              </a:ext>
            </a:extLst>
          </p:cNvPr>
          <p:cNvSpPr/>
          <p:nvPr/>
        </p:nvSpPr>
        <p:spPr>
          <a:xfrm>
            <a:off x="846301" y="5642961"/>
            <a:ext cx="2191328" cy="36304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Responsibility</a:t>
            </a:r>
            <a:endParaRPr lang="en-US" dirty="0">
              <a:ea typeface="+mn-ea"/>
            </a:endParaRPr>
          </a:p>
        </p:txBody>
      </p:sp>
      <p:sp>
        <p:nvSpPr>
          <p:cNvPr id="12" name="Rounded Rectangle 51">
            <a:extLst>
              <a:ext uri="{FF2B5EF4-FFF2-40B4-BE49-F238E27FC236}">
                <a16:creationId xmlns:a16="http://schemas.microsoft.com/office/drawing/2014/main" id="{812A6C03-2325-434C-9120-DC0F3A4FE416}"/>
              </a:ext>
            </a:extLst>
          </p:cNvPr>
          <p:cNvSpPr/>
          <p:nvPr/>
        </p:nvSpPr>
        <p:spPr>
          <a:xfrm>
            <a:off x="5841402" y="5642961"/>
            <a:ext cx="2191328" cy="36304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p>
            <a:pPr algn="ctr" defTabSz="914400">
              <a:defRPr/>
            </a:pPr>
            <a:r>
              <a:rPr lang="en-US" sz="1300" b="1" kern="0" dirty="0">
                <a:solidFill>
                  <a:srgbClr val="000000"/>
                </a:solidFill>
                <a:latin typeface="Calibri"/>
                <a:cs typeface="Calibri"/>
              </a:rPr>
              <a:t>Innovation</a:t>
            </a:r>
            <a:endParaRPr lang="en-US" dirty="0">
              <a:ea typeface="+mn-ea"/>
            </a:endParaRPr>
          </a:p>
        </p:txBody>
      </p:sp>
      <p:sp>
        <p:nvSpPr>
          <p:cNvPr id="13" name="Text Box 306">
            <a:extLst>
              <a:ext uri="{FF2B5EF4-FFF2-40B4-BE49-F238E27FC236}">
                <a16:creationId xmlns:a16="http://schemas.microsoft.com/office/drawing/2014/main" id="{7B37F8C6-806C-4D2A-9489-7E9F2F1939CF}"/>
              </a:ext>
            </a:extLst>
          </p:cNvPr>
          <p:cNvSpPr txBox="1">
            <a:spLocks noChangeArrowheads="1"/>
          </p:cNvSpPr>
          <p:nvPr/>
        </p:nvSpPr>
        <p:spPr bwMode="auto">
          <a:xfrm>
            <a:off x="1463151" y="2628412"/>
            <a:ext cx="6226866"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effectLst/>
                <a:uLnTx/>
                <a:uFillTx/>
                <a:latin typeface="Calibri"/>
                <a:cs typeface="Calibri"/>
              </a:rPr>
              <a:t>The possibility of significant economic and social impact raises ethical questions.</a:t>
            </a:r>
          </a:p>
        </p:txBody>
      </p:sp>
    </p:spTree>
    <p:extLst>
      <p:ext uri="{BB962C8B-B14F-4D97-AF65-F5344CB8AC3E}">
        <p14:creationId xmlns:p14="http://schemas.microsoft.com/office/powerpoint/2010/main" val="1992278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798CD6-C934-4838-B7A5-B17C02899EBF}"/>
              </a:ext>
            </a:extLst>
          </p:cNvPr>
          <p:cNvSpPr>
            <a:spLocks noGrp="1"/>
          </p:cNvSpPr>
          <p:nvPr>
            <p:ph type="sldNum" sz="quarter" idx="12"/>
          </p:nvPr>
        </p:nvSpPr>
        <p:spPr>
          <a:xfrm>
            <a:off x="6820584" y="6445470"/>
            <a:ext cx="2133600" cy="365125"/>
          </a:xfrm>
        </p:spPr>
        <p:txBody>
          <a:bodyPr/>
          <a:lstStyle/>
          <a:p>
            <a:fld id="{A8160BDD-7155-D744-B749-9730458604AD}" type="slidenum">
              <a:rPr lang="en-US" smtClean="0"/>
              <a:pPr/>
              <a:t>14</a:t>
            </a:fld>
            <a:endParaRPr lang="en-US" dirty="0"/>
          </a:p>
        </p:txBody>
      </p:sp>
      <p:sp>
        <p:nvSpPr>
          <p:cNvPr id="4" name="Title 3">
            <a:extLst>
              <a:ext uri="{FF2B5EF4-FFF2-40B4-BE49-F238E27FC236}">
                <a16:creationId xmlns:a16="http://schemas.microsoft.com/office/drawing/2014/main" id="{CEDE55CF-03DB-4941-A422-DDF5FCA847CE}"/>
              </a:ext>
            </a:extLst>
          </p:cNvPr>
          <p:cNvSpPr>
            <a:spLocks noGrp="1"/>
          </p:cNvSpPr>
          <p:nvPr>
            <p:ph type="title"/>
          </p:nvPr>
        </p:nvSpPr>
        <p:spPr>
          <a:xfrm>
            <a:off x="341925" y="100269"/>
            <a:ext cx="7883768" cy="844611"/>
          </a:xfrm>
        </p:spPr>
        <p:txBody>
          <a:bodyPr/>
          <a:lstStyle/>
          <a:p>
            <a:r>
              <a:rPr lang="en-US" dirty="0"/>
              <a:t>Activity: Identifying Ethical Issues</a:t>
            </a:r>
          </a:p>
        </p:txBody>
      </p:sp>
      <p:sp>
        <p:nvSpPr>
          <p:cNvPr id="5" name="Text Placeholder 4">
            <a:extLst>
              <a:ext uri="{FF2B5EF4-FFF2-40B4-BE49-F238E27FC236}">
                <a16:creationId xmlns:a16="http://schemas.microsoft.com/office/drawing/2014/main" id="{751724E4-0F71-460A-A05E-ABEA02B92797}"/>
              </a:ext>
            </a:extLst>
          </p:cNvPr>
          <p:cNvSpPr>
            <a:spLocks noGrp="1"/>
          </p:cNvSpPr>
          <p:nvPr>
            <p:ph idx="1"/>
          </p:nvPr>
        </p:nvSpPr>
        <p:spPr>
          <a:xfrm>
            <a:off x="341925" y="1302040"/>
            <a:ext cx="8460150" cy="4920960"/>
          </a:xfrm>
        </p:spPr>
        <p:txBody>
          <a:bodyPr vert="horz" lIns="91440" tIns="45720" rIns="91440" bIns="45720" rtlCol="0" anchor="t">
            <a:noAutofit/>
          </a:bodyPr>
          <a:lstStyle/>
          <a:p>
            <a:pPr marL="0" indent="0">
              <a:buNone/>
            </a:pPr>
            <a:r>
              <a:rPr lang="en-US" dirty="0"/>
              <a:t>Scenario: General discussion</a:t>
            </a:r>
            <a:br>
              <a:rPr lang="en-US" dirty="0"/>
            </a:br>
            <a:endParaRPr lang="en-US" dirty="0"/>
          </a:p>
          <a:p>
            <a:pPr>
              <a:buFont typeface="+mj-lt"/>
              <a:buAutoNum type="arabicPeriod"/>
            </a:pPr>
            <a:r>
              <a:rPr lang="en-US" dirty="0"/>
              <a:t>Think of a hypothetical personal or business situation where someone faced a difficult ethical choice. What made it difficult?</a:t>
            </a:r>
            <a:br>
              <a:rPr lang="en-US" dirty="0"/>
            </a:br>
            <a:endParaRPr lang="en-US" dirty="0"/>
          </a:p>
          <a:p>
            <a:pPr>
              <a:buFont typeface="+mj-lt"/>
              <a:buAutoNum type="arabicPeriod"/>
            </a:pPr>
            <a:r>
              <a:rPr lang="en-US" dirty="0"/>
              <a:t>Think of a hypothetical situation when your judgment about what’s right clashed with a law, policy, or social norm. How did you decide what to do?</a:t>
            </a:r>
            <a:br>
              <a:rPr lang="en-US" dirty="0"/>
            </a:br>
            <a:endParaRPr lang="en-US" dirty="0"/>
          </a:p>
          <a:p>
            <a:pPr>
              <a:buFont typeface="+mj-lt"/>
              <a:buAutoNum type="arabicPeriod"/>
            </a:pPr>
            <a:r>
              <a:rPr lang="en-US" dirty="0"/>
              <a:t>Why are ethical considerations so important when it comes to emerging technologies?</a:t>
            </a:r>
          </a:p>
        </p:txBody>
      </p:sp>
    </p:spTree>
    <p:extLst>
      <p:ext uri="{BB962C8B-B14F-4D97-AF65-F5344CB8AC3E}">
        <p14:creationId xmlns:p14="http://schemas.microsoft.com/office/powerpoint/2010/main" val="298231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BA15-AF06-4C1C-A523-0AD035C47AA3}"/>
              </a:ext>
            </a:extLst>
          </p:cNvPr>
          <p:cNvSpPr>
            <a:spLocks noGrp="1"/>
          </p:cNvSpPr>
          <p:nvPr>
            <p:ph type="title"/>
          </p:nvPr>
        </p:nvSpPr>
        <p:spPr/>
        <p:txBody>
          <a:bodyPr/>
          <a:lstStyle/>
          <a:p>
            <a:r>
              <a:rPr lang="en-US" dirty="0"/>
              <a:t>Ethical Decision-Making in Practice</a:t>
            </a:r>
          </a:p>
        </p:txBody>
      </p:sp>
      <p:sp>
        <p:nvSpPr>
          <p:cNvPr id="3" name="Text Placeholder 2">
            <a:extLst>
              <a:ext uri="{FF2B5EF4-FFF2-40B4-BE49-F238E27FC236}">
                <a16:creationId xmlns:a16="http://schemas.microsoft.com/office/drawing/2014/main" id="{C79C1BA6-A183-4E3D-9318-076C9677844A}"/>
              </a:ext>
            </a:extLst>
          </p:cNvPr>
          <p:cNvSpPr>
            <a:spLocks noGrp="1"/>
          </p:cNvSpPr>
          <p:nvPr>
            <p:ph type="body" idx="1"/>
          </p:nvPr>
        </p:nvSpPr>
        <p:spPr/>
        <p:txBody>
          <a:bodyPr/>
          <a:lstStyle/>
          <a:p>
            <a:r>
              <a:rPr lang="en-US" dirty="0"/>
              <a:t>Topic C</a:t>
            </a:r>
          </a:p>
        </p:txBody>
      </p:sp>
      <p:sp>
        <p:nvSpPr>
          <p:cNvPr id="4" name="Slide Number Placeholder 3">
            <a:extLst>
              <a:ext uri="{FF2B5EF4-FFF2-40B4-BE49-F238E27FC236}">
                <a16:creationId xmlns:a16="http://schemas.microsoft.com/office/drawing/2014/main" id="{D3251716-030B-40F3-BFC7-CBDC41693E25}"/>
              </a:ext>
            </a:extLst>
          </p:cNvPr>
          <p:cNvSpPr>
            <a:spLocks noGrp="1"/>
          </p:cNvSpPr>
          <p:nvPr>
            <p:ph type="sldNum" sz="quarter" idx="12"/>
          </p:nvPr>
        </p:nvSpPr>
        <p:spPr/>
        <p:txBody>
          <a:bodyPr/>
          <a:lstStyle/>
          <a:p>
            <a:fld id="{A8160BDD-7155-D744-B749-9730458604AD}" type="slidenum">
              <a:rPr lang="en-US" smtClean="0"/>
              <a:t>15</a:t>
            </a:fld>
            <a:endParaRPr lang="en-US" dirty="0"/>
          </a:p>
        </p:txBody>
      </p:sp>
    </p:spTree>
    <p:extLst>
      <p:ext uri="{BB962C8B-B14F-4D97-AF65-F5344CB8AC3E}">
        <p14:creationId xmlns:p14="http://schemas.microsoft.com/office/powerpoint/2010/main" val="274822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C28390-2892-4B05-AAEC-E3CD4D0295DB}"/>
              </a:ext>
            </a:extLst>
          </p:cNvPr>
          <p:cNvSpPr>
            <a:spLocks noGrp="1"/>
          </p:cNvSpPr>
          <p:nvPr>
            <p:ph type="sldNum" sz="quarter" idx="12"/>
          </p:nvPr>
        </p:nvSpPr>
        <p:spPr/>
        <p:txBody>
          <a:bodyPr/>
          <a:lstStyle/>
          <a:p>
            <a:fld id="{A8160BDD-7155-D744-B749-9730458604AD}" type="slidenum">
              <a:rPr lang="en-US" smtClean="0"/>
              <a:t>16</a:t>
            </a:fld>
            <a:endParaRPr lang="en-US" dirty="0"/>
          </a:p>
        </p:txBody>
      </p:sp>
      <p:sp>
        <p:nvSpPr>
          <p:cNvPr id="5" name="Title 4">
            <a:extLst>
              <a:ext uri="{FF2B5EF4-FFF2-40B4-BE49-F238E27FC236}">
                <a16:creationId xmlns:a16="http://schemas.microsoft.com/office/drawing/2014/main" id="{E2432F52-208D-42FD-B8F5-808F4B0C8084}"/>
              </a:ext>
            </a:extLst>
          </p:cNvPr>
          <p:cNvSpPr>
            <a:spLocks noGrp="1"/>
          </p:cNvSpPr>
          <p:nvPr>
            <p:ph type="title"/>
          </p:nvPr>
        </p:nvSpPr>
        <p:spPr/>
        <p:txBody>
          <a:bodyPr/>
          <a:lstStyle/>
          <a:p>
            <a:r>
              <a:rPr lang="en-US" dirty="0">
                <a:cs typeface="Calibri"/>
              </a:rPr>
              <a:t>Facebook Portal: A Case of Racial Bias in AI</a:t>
            </a:r>
            <a:endParaRPr lang="en-US" dirty="0"/>
          </a:p>
        </p:txBody>
      </p:sp>
      <p:pic>
        <p:nvPicPr>
          <p:cNvPr id="7" name="Graphic 6" descr="Brainstorm">
            <a:extLst>
              <a:ext uri="{FF2B5EF4-FFF2-40B4-BE49-F238E27FC236}">
                <a16:creationId xmlns:a16="http://schemas.microsoft.com/office/drawing/2014/main" id="{98BF273F-51EF-D74A-8515-9527EADF3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37" y="2514600"/>
            <a:ext cx="914400" cy="914400"/>
          </a:xfrm>
          <a:prstGeom prst="rect">
            <a:avLst/>
          </a:prstGeom>
        </p:spPr>
      </p:pic>
      <p:pic>
        <p:nvPicPr>
          <p:cNvPr id="9" name="Graphic 8" descr="Business Growth">
            <a:extLst>
              <a:ext uri="{FF2B5EF4-FFF2-40B4-BE49-F238E27FC236}">
                <a16:creationId xmlns:a16="http://schemas.microsoft.com/office/drawing/2014/main" id="{BA9EDF35-5540-2244-8F4E-14BF4416F3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0337" y="4711050"/>
            <a:ext cx="914400" cy="914400"/>
          </a:xfrm>
          <a:prstGeom prst="rect">
            <a:avLst/>
          </a:prstGeom>
        </p:spPr>
      </p:pic>
      <p:pic>
        <p:nvPicPr>
          <p:cNvPr id="11" name="Graphic 10" descr="Playbook">
            <a:extLst>
              <a:ext uri="{FF2B5EF4-FFF2-40B4-BE49-F238E27FC236}">
                <a16:creationId xmlns:a16="http://schemas.microsoft.com/office/drawing/2014/main" id="{8893E838-55E7-7A4A-8FB3-4A404D6A9E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337" y="3612825"/>
            <a:ext cx="914400" cy="914400"/>
          </a:xfrm>
          <a:prstGeom prst="rect">
            <a:avLst/>
          </a:prstGeom>
        </p:spPr>
      </p:pic>
      <p:pic>
        <p:nvPicPr>
          <p:cNvPr id="13" name="Graphic 12" descr="Phone Vibration">
            <a:extLst>
              <a:ext uri="{FF2B5EF4-FFF2-40B4-BE49-F238E27FC236}">
                <a16:creationId xmlns:a16="http://schemas.microsoft.com/office/drawing/2014/main" id="{E2194DDA-EBB1-D34D-9360-20F49C47DE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0337" y="1416375"/>
            <a:ext cx="914400" cy="914400"/>
          </a:xfrm>
          <a:prstGeom prst="rect">
            <a:avLst/>
          </a:prstGeom>
        </p:spPr>
      </p:pic>
      <p:sp>
        <p:nvSpPr>
          <p:cNvPr id="18" name="Rounded Rectangle 17">
            <a:extLst>
              <a:ext uri="{FF2B5EF4-FFF2-40B4-BE49-F238E27FC236}">
                <a16:creationId xmlns:a16="http://schemas.microsoft.com/office/drawing/2014/main" id="{63B115BD-E8B9-364A-9F9F-4A9DE79B5125}"/>
              </a:ext>
            </a:extLst>
          </p:cNvPr>
          <p:cNvSpPr/>
          <p:nvPr/>
        </p:nvSpPr>
        <p:spPr>
          <a:xfrm>
            <a:off x="2339439" y="150050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Facebook’s Portal Platform: An AI-powered smart camera that follows users’ faces.</a:t>
            </a:r>
            <a:endParaRPr lang="en-GB" sz="1400" b="1" dirty="0"/>
          </a:p>
        </p:txBody>
      </p:sp>
      <p:sp>
        <p:nvSpPr>
          <p:cNvPr id="19" name="Rounded Rectangle 18">
            <a:extLst>
              <a:ext uri="{FF2B5EF4-FFF2-40B4-BE49-F238E27FC236}">
                <a16:creationId xmlns:a16="http://schemas.microsoft.com/office/drawing/2014/main" id="{8B33B05F-AE6D-BB4B-9815-74F2C6C5F48D}"/>
              </a:ext>
            </a:extLst>
          </p:cNvPr>
          <p:cNvSpPr/>
          <p:nvPr/>
        </p:nvSpPr>
        <p:spPr>
          <a:xfrm>
            <a:off x="2339438" y="2613620"/>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Portal was more likely to follow the faces of white users than of black users. </a:t>
            </a:r>
            <a:endParaRPr lang="en-GB" sz="1400" b="1" dirty="0"/>
          </a:p>
        </p:txBody>
      </p:sp>
      <p:sp>
        <p:nvSpPr>
          <p:cNvPr id="20" name="Rounded Rectangle 19">
            <a:extLst>
              <a:ext uri="{FF2B5EF4-FFF2-40B4-BE49-F238E27FC236}">
                <a16:creationId xmlns:a16="http://schemas.microsoft.com/office/drawing/2014/main" id="{8497621A-AC4D-5744-88D0-372F1E71E792}"/>
              </a:ext>
            </a:extLst>
          </p:cNvPr>
          <p:cNvSpPr/>
          <p:nvPr/>
        </p:nvSpPr>
        <p:spPr>
          <a:xfrm>
            <a:off x="2339438" y="371188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Moral challenge: </a:t>
            </a:r>
            <a:r>
              <a:rPr lang="en-GB" sz="1400" dirty="0"/>
              <a:t>The product design contains racial bias. Facebook risks valuing convenience over inclusion and fairness. </a:t>
            </a:r>
            <a:endParaRPr lang="en-GB" sz="1400" b="1" dirty="0"/>
          </a:p>
        </p:txBody>
      </p:sp>
      <p:sp>
        <p:nvSpPr>
          <p:cNvPr id="21" name="Rounded Rectangle 20">
            <a:extLst>
              <a:ext uri="{FF2B5EF4-FFF2-40B4-BE49-F238E27FC236}">
                <a16:creationId xmlns:a16="http://schemas.microsoft.com/office/drawing/2014/main" id="{25DB7EC8-CCA8-3348-BB2A-4F41510155A0}"/>
              </a:ext>
            </a:extLst>
          </p:cNvPr>
          <p:cNvSpPr/>
          <p:nvPr/>
        </p:nvSpPr>
        <p:spPr>
          <a:xfrm>
            <a:off x="2339437" y="4716031"/>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Solution: D</a:t>
            </a:r>
            <a:r>
              <a:rPr lang="en-GB" sz="1400" dirty="0"/>
              <a:t>evelop the product with a representative dataset, and create a framework for inclusive AI</a:t>
            </a:r>
            <a:r>
              <a:rPr lang="en-GB" sz="1400" b="1" dirty="0"/>
              <a:t>.</a:t>
            </a:r>
          </a:p>
        </p:txBody>
      </p:sp>
    </p:spTree>
    <p:extLst>
      <p:ext uri="{BB962C8B-B14F-4D97-AF65-F5344CB8AC3E}">
        <p14:creationId xmlns:p14="http://schemas.microsoft.com/office/powerpoint/2010/main" val="46781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07B08D-0FEA-4DFE-8A7C-925DBD119512}"/>
              </a:ext>
            </a:extLst>
          </p:cNvPr>
          <p:cNvSpPr>
            <a:spLocks noGrp="1"/>
          </p:cNvSpPr>
          <p:nvPr>
            <p:ph type="sldNum" sz="quarter" idx="12"/>
          </p:nvPr>
        </p:nvSpPr>
        <p:spPr/>
        <p:txBody>
          <a:bodyPr/>
          <a:lstStyle/>
          <a:p>
            <a:fld id="{A8160BDD-7155-D744-B749-9730458604AD}" type="slidenum">
              <a:rPr lang="en-US" smtClean="0"/>
              <a:pPr/>
              <a:t>17</a:t>
            </a:fld>
            <a:endParaRPr lang="en-US" dirty="0"/>
          </a:p>
        </p:txBody>
      </p:sp>
      <p:sp>
        <p:nvSpPr>
          <p:cNvPr id="4" name="Title 3">
            <a:extLst>
              <a:ext uri="{FF2B5EF4-FFF2-40B4-BE49-F238E27FC236}">
                <a16:creationId xmlns:a16="http://schemas.microsoft.com/office/drawing/2014/main" id="{C5EABEB3-53EF-4115-8454-58CA454D3624}"/>
              </a:ext>
            </a:extLst>
          </p:cNvPr>
          <p:cNvSpPr>
            <a:spLocks noGrp="1"/>
          </p:cNvSpPr>
          <p:nvPr>
            <p:ph type="title"/>
          </p:nvPr>
        </p:nvSpPr>
        <p:spPr/>
        <p:txBody>
          <a:bodyPr/>
          <a:lstStyle/>
          <a:p>
            <a:r>
              <a:rPr lang="en-US" dirty="0">
                <a:cs typeface="Calibri"/>
              </a:rPr>
              <a:t>Portal's Tech Specs: An Introduction to AI (Slide 1 of 2)</a:t>
            </a:r>
            <a:endParaRPr lang="en-US" dirty="0"/>
          </a:p>
        </p:txBody>
      </p:sp>
      <p:sp>
        <p:nvSpPr>
          <p:cNvPr id="5" name="Rounded Rectangle 4">
            <a:extLst>
              <a:ext uri="{FF2B5EF4-FFF2-40B4-BE49-F238E27FC236}">
                <a16:creationId xmlns:a16="http://schemas.microsoft.com/office/drawing/2014/main" id="{6AD118B1-6CEC-7C40-8005-184C31E6FC95}"/>
              </a:ext>
            </a:extLst>
          </p:cNvPr>
          <p:cNvSpPr/>
          <p:nvPr/>
        </p:nvSpPr>
        <p:spPr>
          <a:xfrm>
            <a:off x="2339439" y="150050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Artificial Intelligence (AI): The </a:t>
            </a:r>
            <a:r>
              <a:rPr lang="en-GB" sz="1400" dirty="0"/>
              <a:t>capacity of machines to exhibit human-like intelligence. </a:t>
            </a:r>
            <a:endParaRPr lang="en-GB" sz="1400" b="1" dirty="0"/>
          </a:p>
        </p:txBody>
      </p:sp>
      <p:sp>
        <p:nvSpPr>
          <p:cNvPr id="8" name="Rounded Rectangle 7">
            <a:extLst>
              <a:ext uri="{FF2B5EF4-FFF2-40B4-BE49-F238E27FC236}">
                <a16:creationId xmlns:a16="http://schemas.microsoft.com/office/drawing/2014/main" id="{8FF8EAC2-D099-944A-AC76-6892FBD24835}"/>
              </a:ext>
            </a:extLst>
          </p:cNvPr>
          <p:cNvSpPr/>
          <p:nvPr/>
        </p:nvSpPr>
        <p:spPr>
          <a:xfrm>
            <a:off x="2339439" y="324235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Machine learning: </a:t>
            </a:r>
            <a:r>
              <a:rPr lang="en-GB" sz="1400" dirty="0"/>
              <a:t>The processing of large quantities of data by algorithms to make intelligent decisions.</a:t>
            </a:r>
            <a:endParaRPr lang="en-GB" sz="1400" b="1" dirty="0"/>
          </a:p>
        </p:txBody>
      </p:sp>
      <p:sp>
        <p:nvSpPr>
          <p:cNvPr id="11" name="Rounded Rectangle 10">
            <a:extLst>
              <a:ext uri="{FF2B5EF4-FFF2-40B4-BE49-F238E27FC236}">
                <a16:creationId xmlns:a16="http://schemas.microsoft.com/office/drawing/2014/main" id="{7257ED2C-B583-DB41-828E-45DE05DC13C0}"/>
              </a:ext>
            </a:extLst>
          </p:cNvPr>
          <p:cNvSpPr/>
          <p:nvPr/>
        </p:nvSpPr>
        <p:spPr>
          <a:xfrm>
            <a:off x="2339439" y="4169307"/>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Deep learning: </a:t>
            </a:r>
            <a:r>
              <a:rPr lang="en-GB" sz="1400" dirty="0"/>
              <a:t>The use of layers of information with increasing complexity (a training model). </a:t>
            </a:r>
            <a:endParaRPr lang="en-GB" sz="1400" b="1" dirty="0"/>
          </a:p>
        </p:txBody>
      </p:sp>
      <p:pic>
        <p:nvPicPr>
          <p:cNvPr id="13" name="Graphic 12" descr="Robot">
            <a:extLst>
              <a:ext uri="{FF2B5EF4-FFF2-40B4-BE49-F238E27FC236}">
                <a16:creationId xmlns:a16="http://schemas.microsoft.com/office/drawing/2014/main" id="{ECF92293-8008-1B42-BCBB-3108016F1B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55" y="1401451"/>
            <a:ext cx="914400" cy="914400"/>
          </a:xfrm>
          <a:prstGeom prst="rect">
            <a:avLst/>
          </a:prstGeom>
        </p:spPr>
      </p:pic>
      <p:pic>
        <p:nvPicPr>
          <p:cNvPr id="15" name="Graphic 14" descr="Abacus">
            <a:extLst>
              <a:ext uri="{FF2B5EF4-FFF2-40B4-BE49-F238E27FC236}">
                <a16:creationId xmlns:a16="http://schemas.microsoft.com/office/drawing/2014/main" id="{262EC30A-6CCA-F54E-9670-3DA68C89D7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559" y="3143301"/>
            <a:ext cx="914400" cy="914400"/>
          </a:xfrm>
          <a:prstGeom prst="rect">
            <a:avLst/>
          </a:prstGeom>
        </p:spPr>
      </p:pic>
      <p:pic>
        <p:nvPicPr>
          <p:cNvPr id="17" name="Graphic 16" descr="Layers Design">
            <a:extLst>
              <a:ext uri="{FF2B5EF4-FFF2-40B4-BE49-F238E27FC236}">
                <a16:creationId xmlns:a16="http://schemas.microsoft.com/office/drawing/2014/main" id="{1C7660E4-F7AF-5444-8D50-DA856FD9DE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956" y="4070249"/>
            <a:ext cx="914400" cy="914400"/>
          </a:xfrm>
          <a:prstGeom prst="rect">
            <a:avLst/>
          </a:prstGeom>
        </p:spPr>
      </p:pic>
      <p:pic>
        <p:nvPicPr>
          <p:cNvPr id="18" name="Graphic 17" descr="Phone Vibration">
            <a:extLst>
              <a:ext uri="{FF2B5EF4-FFF2-40B4-BE49-F238E27FC236}">
                <a16:creationId xmlns:a16="http://schemas.microsoft.com/office/drawing/2014/main" id="{B18695F6-3FA9-AC42-97A8-A91993CCDF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2872" y="5096255"/>
            <a:ext cx="914400" cy="914400"/>
          </a:xfrm>
          <a:prstGeom prst="rect">
            <a:avLst/>
          </a:prstGeom>
        </p:spPr>
      </p:pic>
      <p:sp>
        <p:nvSpPr>
          <p:cNvPr id="19" name="Rounded Rectangle 18">
            <a:extLst>
              <a:ext uri="{FF2B5EF4-FFF2-40B4-BE49-F238E27FC236}">
                <a16:creationId xmlns:a16="http://schemas.microsoft.com/office/drawing/2014/main" id="{6278B5CA-249F-504C-B88C-675609851F11}"/>
              </a:ext>
            </a:extLst>
          </p:cNvPr>
          <p:cNvSpPr/>
          <p:nvPr/>
        </p:nvSpPr>
        <p:spPr>
          <a:xfrm>
            <a:off x="3303509" y="5173556"/>
            <a:ext cx="35170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Portal </a:t>
            </a:r>
            <a:r>
              <a:rPr lang="en-GB" sz="1400" dirty="0"/>
              <a:t>used a huge library of mostly white faces for its training model.</a:t>
            </a:r>
            <a:endParaRPr lang="en-GB" sz="1400" b="1" dirty="0"/>
          </a:p>
        </p:txBody>
      </p:sp>
      <p:sp>
        <p:nvSpPr>
          <p:cNvPr id="14" name="Rounded Rectangle 5">
            <a:extLst>
              <a:ext uri="{FF2B5EF4-FFF2-40B4-BE49-F238E27FC236}">
                <a16:creationId xmlns:a16="http://schemas.microsoft.com/office/drawing/2014/main" id="{C83BF44C-3036-4D10-A5E1-6FBE8DC1D2FC}"/>
              </a:ext>
            </a:extLst>
          </p:cNvPr>
          <p:cNvSpPr/>
          <p:nvPr/>
        </p:nvSpPr>
        <p:spPr>
          <a:xfrm>
            <a:off x="1852687" y="2476753"/>
            <a:ext cx="1724025" cy="518547"/>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Narrow AI solves specific problems.</a:t>
            </a:r>
          </a:p>
        </p:txBody>
      </p:sp>
      <p:sp>
        <p:nvSpPr>
          <p:cNvPr id="16" name="Rounded Rectangle 6">
            <a:extLst>
              <a:ext uri="{FF2B5EF4-FFF2-40B4-BE49-F238E27FC236}">
                <a16:creationId xmlns:a16="http://schemas.microsoft.com/office/drawing/2014/main" id="{830AD2C2-77A6-4832-9B01-D3FAFD6AA2E3}"/>
              </a:ext>
            </a:extLst>
          </p:cNvPr>
          <p:cNvSpPr/>
          <p:nvPr/>
        </p:nvSpPr>
        <p:spPr>
          <a:xfrm>
            <a:off x="3713091" y="2476753"/>
            <a:ext cx="1724025" cy="518547"/>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General AI aims to solve any problem.</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20" name="Rounded Rectangle 5">
            <a:extLst>
              <a:ext uri="{FF2B5EF4-FFF2-40B4-BE49-F238E27FC236}">
                <a16:creationId xmlns:a16="http://schemas.microsoft.com/office/drawing/2014/main" id="{DE9C4B73-2159-4200-AFA8-8CFA3D9D42A7}"/>
              </a:ext>
            </a:extLst>
          </p:cNvPr>
          <p:cNvSpPr/>
          <p:nvPr/>
        </p:nvSpPr>
        <p:spPr>
          <a:xfrm>
            <a:off x="5573495" y="2476753"/>
            <a:ext cx="1724025" cy="518547"/>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Super AI expected to outthink humans.</a:t>
            </a:r>
          </a:p>
        </p:txBody>
      </p:sp>
    </p:spTree>
    <p:extLst>
      <p:ext uri="{BB962C8B-B14F-4D97-AF65-F5344CB8AC3E}">
        <p14:creationId xmlns:p14="http://schemas.microsoft.com/office/powerpoint/2010/main" val="2200670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F3182-B828-4144-A231-70EB00FA6C5F}"/>
              </a:ext>
            </a:extLst>
          </p:cNvPr>
          <p:cNvSpPr>
            <a:spLocks noGrp="1"/>
          </p:cNvSpPr>
          <p:nvPr>
            <p:ph type="title"/>
          </p:nvPr>
        </p:nvSpPr>
        <p:spPr/>
        <p:txBody>
          <a:bodyPr/>
          <a:lstStyle/>
          <a:p>
            <a:r>
              <a:rPr lang="en-US" dirty="0">
                <a:cs typeface="Calibri"/>
              </a:rPr>
              <a:t>Portal's Tech Specs: An Introduction to AI (Slide 2 of 2)</a:t>
            </a:r>
            <a:endParaRPr lang="en-US" dirty="0"/>
          </a:p>
        </p:txBody>
      </p:sp>
      <p:sp>
        <p:nvSpPr>
          <p:cNvPr id="2" name="Slide Number Placeholder 1">
            <a:extLst>
              <a:ext uri="{FF2B5EF4-FFF2-40B4-BE49-F238E27FC236}">
                <a16:creationId xmlns:a16="http://schemas.microsoft.com/office/drawing/2014/main" id="{DE96C09A-EA9E-463C-A551-3350054B7E2A}"/>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5" name="Rounded Rectangle 143">
            <a:extLst>
              <a:ext uri="{FF2B5EF4-FFF2-40B4-BE49-F238E27FC236}">
                <a16:creationId xmlns:a16="http://schemas.microsoft.com/office/drawing/2014/main" id="{B3284094-4455-4026-9B0C-85CEF4CDB186}"/>
              </a:ext>
            </a:extLst>
          </p:cNvPr>
          <p:cNvSpPr/>
          <p:nvPr/>
        </p:nvSpPr>
        <p:spPr>
          <a:xfrm>
            <a:off x="312905" y="4463071"/>
            <a:ext cx="1424814" cy="2746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Data</a:t>
            </a:r>
          </a:p>
        </p:txBody>
      </p:sp>
      <p:sp>
        <p:nvSpPr>
          <p:cNvPr id="6" name="Rounded Rectangle 143">
            <a:extLst>
              <a:ext uri="{FF2B5EF4-FFF2-40B4-BE49-F238E27FC236}">
                <a16:creationId xmlns:a16="http://schemas.microsoft.com/office/drawing/2014/main" id="{5FCCDE2E-B401-4743-86A3-5D7A4515D9DE}"/>
              </a:ext>
            </a:extLst>
          </p:cNvPr>
          <p:cNvSpPr/>
          <p:nvPr/>
        </p:nvSpPr>
        <p:spPr>
          <a:xfrm>
            <a:off x="2501783" y="4463071"/>
            <a:ext cx="1424814" cy="535192"/>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Training the Algorithm</a:t>
            </a:r>
          </a:p>
        </p:txBody>
      </p:sp>
      <p:sp>
        <p:nvSpPr>
          <p:cNvPr id="7" name="Rounded Rectangle 143">
            <a:extLst>
              <a:ext uri="{FF2B5EF4-FFF2-40B4-BE49-F238E27FC236}">
                <a16:creationId xmlns:a16="http://schemas.microsoft.com/office/drawing/2014/main" id="{4F9F9456-1725-4382-AE3C-9F4886050D9A}"/>
              </a:ext>
            </a:extLst>
          </p:cNvPr>
          <p:cNvSpPr/>
          <p:nvPr/>
        </p:nvSpPr>
        <p:spPr>
          <a:xfrm>
            <a:off x="4690661" y="4463071"/>
            <a:ext cx="1424814" cy="402097"/>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Building a Model</a:t>
            </a:r>
          </a:p>
        </p:txBody>
      </p:sp>
      <p:sp>
        <p:nvSpPr>
          <p:cNvPr id="8" name="Rounded Rectangle 143">
            <a:extLst>
              <a:ext uri="{FF2B5EF4-FFF2-40B4-BE49-F238E27FC236}">
                <a16:creationId xmlns:a16="http://schemas.microsoft.com/office/drawing/2014/main" id="{EA8112F5-FFE3-4E36-BDE5-63605BED2E0D}"/>
              </a:ext>
            </a:extLst>
          </p:cNvPr>
          <p:cNvSpPr/>
          <p:nvPr/>
        </p:nvSpPr>
        <p:spPr>
          <a:xfrm>
            <a:off x="6879539" y="4463071"/>
            <a:ext cx="1424814" cy="535192"/>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Predicting Outcomes</a:t>
            </a:r>
          </a:p>
        </p:txBody>
      </p:sp>
      <p:grpSp>
        <p:nvGrpSpPr>
          <p:cNvPr id="9" name="Group 8">
            <a:extLst>
              <a:ext uri="{FF2B5EF4-FFF2-40B4-BE49-F238E27FC236}">
                <a16:creationId xmlns:a16="http://schemas.microsoft.com/office/drawing/2014/main" id="{3453939E-F3FD-462A-8323-71BF788BD97D}"/>
              </a:ext>
            </a:extLst>
          </p:cNvPr>
          <p:cNvGrpSpPr/>
          <p:nvPr/>
        </p:nvGrpSpPr>
        <p:grpSpPr>
          <a:xfrm>
            <a:off x="4313852" y="2500260"/>
            <a:ext cx="1654627" cy="1657375"/>
            <a:chOff x="4324952" y="2797011"/>
            <a:chExt cx="1654627" cy="1657375"/>
          </a:xfrm>
        </p:grpSpPr>
        <p:pic>
          <p:nvPicPr>
            <p:cNvPr id="10" name="Graphic 9" descr="Good Inventory outline">
              <a:extLst>
                <a:ext uri="{FF2B5EF4-FFF2-40B4-BE49-F238E27FC236}">
                  <a16:creationId xmlns:a16="http://schemas.microsoft.com/office/drawing/2014/main" id="{5D960513-7F1D-4DD2-8722-1B1EC5E2E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5179" y="2797011"/>
              <a:ext cx="914400" cy="850301"/>
            </a:xfrm>
            <a:prstGeom prst="rect">
              <a:avLst/>
            </a:prstGeom>
          </p:spPr>
        </p:pic>
        <p:grpSp>
          <p:nvGrpSpPr>
            <p:cNvPr id="11" name="Group 10">
              <a:extLst>
                <a:ext uri="{FF2B5EF4-FFF2-40B4-BE49-F238E27FC236}">
                  <a16:creationId xmlns:a16="http://schemas.microsoft.com/office/drawing/2014/main" id="{FE9743DD-3D1D-4570-9A09-7D3499645180}"/>
                </a:ext>
              </a:extLst>
            </p:cNvPr>
            <p:cNvGrpSpPr>
              <a:grpSpLocks noChangeAspect="1"/>
            </p:cNvGrpSpPr>
            <p:nvPr/>
          </p:nvGrpSpPr>
          <p:grpSpPr>
            <a:xfrm>
              <a:off x="4558819" y="3563992"/>
              <a:ext cx="1291398" cy="890394"/>
              <a:chOff x="6109431" y="5069784"/>
              <a:chExt cx="1614241" cy="1112993"/>
            </a:xfrm>
          </p:grpSpPr>
          <p:pic>
            <p:nvPicPr>
              <p:cNvPr id="13" name="Graphic 12" descr="Hammer outline">
                <a:extLst>
                  <a:ext uri="{FF2B5EF4-FFF2-40B4-BE49-F238E27FC236}">
                    <a16:creationId xmlns:a16="http://schemas.microsoft.com/office/drawing/2014/main" id="{6CCAA0EE-A3E6-44F2-B6E7-E7F857C49C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9431" y="5069784"/>
                <a:ext cx="914400" cy="850301"/>
              </a:xfrm>
              <a:prstGeom prst="rect">
                <a:avLst/>
              </a:prstGeom>
            </p:spPr>
          </p:pic>
          <p:pic>
            <p:nvPicPr>
              <p:cNvPr id="14" name="Graphic 13" descr="Nails outline">
                <a:extLst>
                  <a:ext uri="{FF2B5EF4-FFF2-40B4-BE49-F238E27FC236}">
                    <a16:creationId xmlns:a16="http://schemas.microsoft.com/office/drawing/2014/main" id="{22704E93-09BD-4D2F-9434-366BDD564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9272" y="5332476"/>
                <a:ext cx="914400" cy="850301"/>
              </a:xfrm>
              <a:prstGeom prst="rect">
                <a:avLst/>
              </a:prstGeom>
            </p:spPr>
          </p:pic>
        </p:grpSp>
        <p:pic>
          <p:nvPicPr>
            <p:cNvPr id="12" name="Graphic 11" descr="Gears outline">
              <a:extLst>
                <a:ext uri="{FF2B5EF4-FFF2-40B4-BE49-F238E27FC236}">
                  <a16:creationId xmlns:a16="http://schemas.microsoft.com/office/drawing/2014/main" id="{26EB42D3-0987-439F-8456-93DA83D4B4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24952" y="2917514"/>
              <a:ext cx="914400" cy="914400"/>
            </a:xfrm>
            <a:prstGeom prst="rect">
              <a:avLst/>
            </a:prstGeom>
          </p:spPr>
        </p:pic>
      </p:grpSp>
      <p:grpSp>
        <p:nvGrpSpPr>
          <p:cNvPr id="15" name="Group 14">
            <a:extLst>
              <a:ext uri="{FF2B5EF4-FFF2-40B4-BE49-F238E27FC236}">
                <a16:creationId xmlns:a16="http://schemas.microsoft.com/office/drawing/2014/main" id="{9094FCF1-D42C-4925-9586-BE5AB0AD225D}"/>
              </a:ext>
            </a:extLst>
          </p:cNvPr>
          <p:cNvGrpSpPr/>
          <p:nvPr/>
        </p:nvGrpSpPr>
        <p:grpSpPr>
          <a:xfrm>
            <a:off x="2229919" y="2543531"/>
            <a:ext cx="1698263" cy="1582865"/>
            <a:chOff x="2117002" y="2690994"/>
            <a:chExt cx="1698263" cy="1582865"/>
          </a:xfrm>
        </p:grpSpPr>
        <p:pic>
          <p:nvPicPr>
            <p:cNvPr id="16" name="Graphic 15" descr="Playbook outline">
              <a:extLst>
                <a:ext uri="{FF2B5EF4-FFF2-40B4-BE49-F238E27FC236}">
                  <a16:creationId xmlns:a16="http://schemas.microsoft.com/office/drawing/2014/main" id="{A4A31BBD-3779-4228-B77C-32B6161F69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4557" y="2690994"/>
              <a:ext cx="914400" cy="850301"/>
            </a:xfrm>
            <a:prstGeom prst="rect">
              <a:avLst/>
            </a:prstGeom>
          </p:spPr>
        </p:pic>
        <p:pic>
          <p:nvPicPr>
            <p:cNvPr id="17" name="Graphic 16" descr="Robot outline">
              <a:extLst>
                <a:ext uri="{FF2B5EF4-FFF2-40B4-BE49-F238E27FC236}">
                  <a16:creationId xmlns:a16="http://schemas.microsoft.com/office/drawing/2014/main" id="{70BA1ACF-4DA9-49B3-8B8D-AA748ECA67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17002" y="3151586"/>
              <a:ext cx="914400" cy="850301"/>
            </a:xfrm>
            <a:prstGeom prst="rect">
              <a:avLst/>
            </a:prstGeom>
          </p:spPr>
        </p:pic>
        <p:pic>
          <p:nvPicPr>
            <p:cNvPr id="18" name="Graphic 17" descr="Clipboard Badge outline">
              <a:extLst>
                <a:ext uri="{FF2B5EF4-FFF2-40B4-BE49-F238E27FC236}">
                  <a16:creationId xmlns:a16="http://schemas.microsoft.com/office/drawing/2014/main" id="{B8A89AB9-6FFE-4476-851D-14ADC3C168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00865" y="3359459"/>
              <a:ext cx="914400" cy="914400"/>
            </a:xfrm>
            <a:prstGeom prst="rect">
              <a:avLst/>
            </a:prstGeom>
          </p:spPr>
        </p:pic>
      </p:grpSp>
      <p:grpSp>
        <p:nvGrpSpPr>
          <p:cNvPr id="19" name="Group 18">
            <a:extLst>
              <a:ext uri="{FF2B5EF4-FFF2-40B4-BE49-F238E27FC236}">
                <a16:creationId xmlns:a16="http://schemas.microsoft.com/office/drawing/2014/main" id="{73D73A1E-FB55-47B2-A177-BD651F1D638F}"/>
              </a:ext>
            </a:extLst>
          </p:cNvPr>
          <p:cNvGrpSpPr/>
          <p:nvPr/>
        </p:nvGrpSpPr>
        <p:grpSpPr>
          <a:xfrm>
            <a:off x="6401462" y="2488059"/>
            <a:ext cx="2104884" cy="1693808"/>
            <a:chOff x="6401462" y="2769171"/>
            <a:chExt cx="2104884" cy="1693808"/>
          </a:xfrm>
        </p:grpSpPr>
        <p:grpSp>
          <p:nvGrpSpPr>
            <p:cNvPr id="20" name="Group 19">
              <a:extLst>
                <a:ext uri="{FF2B5EF4-FFF2-40B4-BE49-F238E27FC236}">
                  <a16:creationId xmlns:a16="http://schemas.microsoft.com/office/drawing/2014/main" id="{B3F92944-8251-4E2E-8B97-A12A37787587}"/>
                </a:ext>
              </a:extLst>
            </p:cNvPr>
            <p:cNvGrpSpPr/>
            <p:nvPr/>
          </p:nvGrpSpPr>
          <p:grpSpPr>
            <a:xfrm>
              <a:off x="6982914" y="2769171"/>
              <a:ext cx="1523432" cy="1693808"/>
              <a:chOff x="6982914" y="2769171"/>
              <a:chExt cx="1523432" cy="1693808"/>
            </a:xfrm>
          </p:grpSpPr>
          <p:pic>
            <p:nvPicPr>
              <p:cNvPr id="22" name="Graphic 21" descr="Magnifying glass with solid fill">
                <a:extLst>
                  <a:ext uri="{FF2B5EF4-FFF2-40B4-BE49-F238E27FC236}">
                    <a16:creationId xmlns:a16="http://schemas.microsoft.com/office/drawing/2014/main" id="{7C35CDC8-A7DC-44D2-940A-849AAF809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91946" y="3226371"/>
                <a:ext cx="914400" cy="914400"/>
              </a:xfrm>
              <a:prstGeom prst="rect">
                <a:avLst/>
              </a:prstGeom>
            </p:spPr>
          </p:pic>
          <p:pic>
            <p:nvPicPr>
              <p:cNvPr id="23" name="Graphic 22" descr="Checkmark with solid fill">
                <a:extLst>
                  <a:ext uri="{FF2B5EF4-FFF2-40B4-BE49-F238E27FC236}">
                    <a16:creationId xmlns:a16="http://schemas.microsoft.com/office/drawing/2014/main" id="{63613F71-AE65-466A-82DA-075E14654F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86546">
                <a:off x="6982914" y="3705294"/>
                <a:ext cx="571460" cy="531401"/>
              </a:xfrm>
              <a:prstGeom prst="rect">
                <a:avLst/>
              </a:prstGeom>
            </p:spPr>
          </p:pic>
          <p:pic>
            <p:nvPicPr>
              <p:cNvPr id="24" name="Graphic 23" descr="Periodic Graph outline">
                <a:extLst>
                  <a:ext uri="{FF2B5EF4-FFF2-40B4-BE49-F238E27FC236}">
                    <a16:creationId xmlns:a16="http://schemas.microsoft.com/office/drawing/2014/main" id="{FCF37CD0-AC51-472F-9537-8A136C929E9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95627" y="3548579"/>
                <a:ext cx="914400" cy="914400"/>
              </a:xfrm>
              <a:prstGeom prst="rect">
                <a:avLst/>
              </a:prstGeom>
            </p:spPr>
          </p:pic>
          <p:pic>
            <p:nvPicPr>
              <p:cNvPr id="25" name="Graphic 24" descr="Scatterplot outline">
                <a:extLst>
                  <a:ext uri="{FF2B5EF4-FFF2-40B4-BE49-F238E27FC236}">
                    <a16:creationId xmlns:a16="http://schemas.microsoft.com/office/drawing/2014/main" id="{7AB78850-3533-47BF-839E-7BA2DA84EC9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25992" y="2769171"/>
                <a:ext cx="914400" cy="914400"/>
              </a:xfrm>
              <a:prstGeom prst="rect">
                <a:avLst/>
              </a:prstGeom>
            </p:spPr>
          </p:pic>
        </p:grpSp>
        <p:pic>
          <p:nvPicPr>
            <p:cNvPr id="21" name="Graphic 20" descr="Idea outline">
              <a:extLst>
                <a:ext uri="{FF2B5EF4-FFF2-40B4-BE49-F238E27FC236}">
                  <a16:creationId xmlns:a16="http://schemas.microsoft.com/office/drawing/2014/main" id="{2B7B4823-2935-4898-B759-A289E5C0029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01462" y="3103135"/>
              <a:ext cx="914400" cy="914400"/>
            </a:xfrm>
            <a:prstGeom prst="rect">
              <a:avLst/>
            </a:prstGeom>
          </p:spPr>
        </p:pic>
      </p:grpSp>
      <p:grpSp>
        <p:nvGrpSpPr>
          <p:cNvPr id="26" name="Group 25">
            <a:extLst>
              <a:ext uri="{FF2B5EF4-FFF2-40B4-BE49-F238E27FC236}">
                <a16:creationId xmlns:a16="http://schemas.microsoft.com/office/drawing/2014/main" id="{129AF84A-70EB-418D-837D-A72146AB9898}"/>
              </a:ext>
            </a:extLst>
          </p:cNvPr>
          <p:cNvGrpSpPr/>
          <p:nvPr/>
        </p:nvGrpSpPr>
        <p:grpSpPr>
          <a:xfrm>
            <a:off x="214680" y="2407670"/>
            <a:ext cx="1621264" cy="1854587"/>
            <a:chOff x="368999" y="2745848"/>
            <a:chExt cx="1621264" cy="1854587"/>
          </a:xfrm>
        </p:grpSpPr>
        <p:pic>
          <p:nvPicPr>
            <p:cNvPr id="27" name="Graphic 26" descr="Database outline">
              <a:extLst>
                <a:ext uri="{FF2B5EF4-FFF2-40B4-BE49-F238E27FC236}">
                  <a16:creationId xmlns:a16="http://schemas.microsoft.com/office/drawing/2014/main" id="{4627FE27-B51E-4CFF-A618-38CD7372FB8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8999" y="3117469"/>
              <a:ext cx="914400" cy="914400"/>
            </a:xfrm>
            <a:prstGeom prst="rect">
              <a:avLst/>
            </a:prstGeom>
          </p:spPr>
        </p:pic>
        <p:pic>
          <p:nvPicPr>
            <p:cNvPr id="28" name="Graphic 27" descr="Ui Ux outline">
              <a:extLst>
                <a:ext uri="{FF2B5EF4-FFF2-40B4-BE49-F238E27FC236}">
                  <a16:creationId xmlns:a16="http://schemas.microsoft.com/office/drawing/2014/main" id="{2A03EA3F-5402-4C0D-BCB8-5780ACC7FE2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75863" y="2745848"/>
              <a:ext cx="914400" cy="914400"/>
            </a:xfrm>
            <a:prstGeom prst="rect">
              <a:avLst/>
            </a:prstGeom>
          </p:spPr>
        </p:pic>
        <p:grpSp>
          <p:nvGrpSpPr>
            <p:cNvPr id="29" name="Group 28">
              <a:extLst>
                <a:ext uri="{FF2B5EF4-FFF2-40B4-BE49-F238E27FC236}">
                  <a16:creationId xmlns:a16="http://schemas.microsoft.com/office/drawing/2014/main" id="{90B18A92-6895-419C-A081-B71C718C3122}"/>
                </a:ext>
              </a:extLst>
            </p:cNvPr>
            <p:cNvGrpSpPr/>
            <p:nvPr/>
          </p:nvGrpSpPr>
          <p:grpSpPr>
            <a:xfrm>
              <a:off x="1025312" y="3607068"/>
              <a:ext cx="914400" cy="993367"/>
              <a:chOff x="2876801" y="1465632"/>
              <a:chExt cx="914400" cy="993367"/>
            </a:xfrm>
          </p:grpSpPr>
          <p:pic>
            <p:nvPicPr>
              <p:cNvPr id="30" name="Graphic 29" descr="Document outline">
                <a:extLst>
                  <a:ext uri="{FF2B5EF4-FFF2-40B4-BE49-F238E27FC236}">
                    <a16:creationId xmlns:a16="http://schemas.microsoft.com/office/drawing/2014/main" id="{5296229C-11B2-40F4-8628-7BAEBE3FBDF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79799" y="1465632"/>
                <a:ext cx="539338" cy="551937"/>
              </a:xfrm>
              <a:prstGeom prst="rect">
                <a:avLst/>
              </a:prstGeom>
            </p:spPr>
          </p:pic>
          <p:pic>
            <p:nvPicPr>
              <p:cNvPr id="31" name="Graphic 30" descr="Folder with solid fill">
                <a:extLst>
                  <a:ext uri="{FF2B5EF4-FFF2-40B4-BE49-F238E27FC236}">
                    <a16:creationId xmlns:a16="http://schemas.microsoft.com/office/drawing/2014/main" id="{2A1CEC6E-988B-428A-8059-A3EB3DA1C3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876801" y="1544599"/>
                <a:ext cx="914400" cy="914400"/>
              </a:xfrm>
              <a:prstGeom prst="rect">
                <a:avLst/>
              </a:prstGeom>
            </p:spPr>
          </p:pic>
        </p:grpSp>
      </p:grpSp>
      <p:sp>
        <p:nvSpPr>
          <p:cNvPr id="32" name="AutoShape 308">
            <a:extLst>
              <a:ext uri="{FF2B5EF4-FFF2-40B4-BE49-F238E27FC236}">
                <a16:creationId xmlns:a16="http://schemas.microsoft.com/office/drawing/2014/main" id="{1A85C677-B86C-4CD9-AD6B-B4F034C344E7}"/>
              </a:ext>
            </a:extLst>
          </p:cNvPr>
          <p:cNvSpPr>
            <a:spLocks noChangeAspect="1" noChangeArrowheads="1"/>
          </p:cNvSpPr>
          <p:nvPr/>
        </p:nvSpPr>
        <p:spPr bwMode="auto">
          <a:xfrm>
            <a:off x="5875263" y="3119698"/>
            <a:ext cx="609600" cy="43053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AutoShape 308">
            <a:extLst>
              <a:ext uri="{FF2B5EF4-FFF2-40B4-BE49-F238E27FC236}">
                <a16:creationId xmlns:a16="http://schemas.microsoft.com/office/drawing/2014/main" id="{F854BD6B-6AF1-41DF-86A1-FDC85E3F1B09}"/>
              </a:ext>
            </a:extLst>
          </p:cNvPr>
          <p:cNvSpPr>
            <a:spLocks noChangeAspect="1" noChangeArrowheads="1"/>
          </p:cNvSpPr>
          <p:nvPr/>
        </p:nvSpPr>
        <p:spPr bwMode="auto">
          <a:xfrm>
            <a:off x="3826439" y="3119698"/>
            <a:ext cx="609600" cy="43053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AutoShape 308">
            <a:extLst>
              <a:ext uri="{FF2B5EF4-FFF2-40B4-BE49-F238E27FC236}">
                <a16:creationId xmlns:a16="http://schemas.microsoft.com/office/drawing/2014/main" id="{5CDA3DFC-7D9B-4371-AB66-AB0A66EBB5FD}"/>
              </a:ext>
            </a:extLst>
          </p:cNvPr>
          <p:cNvSpPr>
            <a:spLocks noChangeAspect="1" noChangeArrowheads="1"/>
          </p:cNvSpPr>
          <p:nvPr/>
        </p:nvSpPr>
        <p:spPr bwMode="auto">
          <a:xfrm>
            <a:off x="1728058" y="3119698"/>
            <a:ext cx="609600" cy="43053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Rectangle 34">
            <a:extLst>
              <a:ext uri="{FF2B5EF4-FFF2-40B4-BE49-F238E27FC236}">
                <a16:creationId xmlns:a16="http://schemas.microsoft.com/office/drawing/2014/main" id="{DC07F587-2B4C-4078-8D55-511AABC3C31E}"/>
              </a:ext>
            </a:extLst>
          </p:cNvPr>
          <p:cNvSpPr/>
          <p:nvPr/>
        </p:nvSpPr>
        <p:spPr>
          <a:xfrm>
            <a:off x="0" y="2129589"/>
            <a:ext cx="9144000" cy="3212432"/>
          </a:xfrm>
          <a:prstGeom prst="rect">
            <a:avLst/>
          </a:prstGeom>
          <a:no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555148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4BE9A-E0BA-49BC-9A20-A259737CA7BA}"/>
              </a:ext>
            </a:extLst>
          </p:cNvPr>
          <p:cNvSpPr>
            <a:spLocks noGrp="1"/>
          </p:cNvSpPr>
          <p:nvPr>
            <p:ph type="sldNum" sz="quarter" idx="12"/>
          </p:nvPr>
        </p:nvSpPr>
        <p:spPr/>
        <p:txBody>
          <a:bodyPr/>
          <a:lstStyle/>
          <a:p>
            <a:fld id="{A8160BDD-7155-D744-B749-9730458604AD}" type="slidenum">
              <a:rPr lang="en-US" smtClean="0"/>
              <a:pPr/>
              <a:t>19</a:t>
            </a:fld>
            <a:endParaRPr lang="en-US" dirty="0"/>
          </a:p>
        </p:txBody>
      </p:sp>
      <p:sp>
        <p:nvSpPr>
          <p:cNvPr id="5" name="Title 4">
            <a:extLst>
              <a:ext uri="{FF2B5EF4-FFF2-40B4-BE49-F238E27FC236}">
                <a16:creationId xmlns:a16="http://schemas.microsoft.com/office/drawing/2014/main" id="{02221348-888B-4AB9-94E5-0DBA2741A162}"/>
              </a:ext>
            </a:extLst>
          </p:cNvPr>
          <p:cNvSpPr>
            <a:spLocks noGrp="1"/>
          </p:cNvSpPr>
          <p:nvPr>
            <p:ph type="title"/>
          </p:nvPr>
        </p:nvSpPr>
        <p:spPr/>
        <p:txBody>
          <a:bodyPr/>
          <a:lstStyle/>
          <a:p>
            <a:r>
              <a:rPr lang="en-US" dirty="0">
                <a:cs typeface="Calibri"/>
              </a:rPr>
              <a:t>Ethical Risks in Product Development</a:t>
            </a:r>
            <a:endParaRPr lang="en-US" dirty="0"/>
          </a:p>
        </p:txBody>
      </p:sp>
      <p:sp>
        <p:nvSpPr>
          <p:cNvPr id="7" name="Text Placeholder 6">
            <a:extLst>
              <a:ext uri="{FF2B5EF4-FFF2-40B4-BE49-F238E27FC236}">
                <a16:creationId xmlns:a16="http://schemas.microsoft.com/office/drawing/2014/main" id="{4FCE91AB-E652-4C7D-A07E-BA7BBE8E4DB8}"/>
              </a:ext>
            </a:extLst>
          </p:cNvPr>
          <p:cNvSpPr>
            <a:spLocks noGrp="1"/>
          </p:cNvSpPr>
          <p:nvPr>
            <p:ph type="body" sz="quarter" idx="13"/>
          </p:nvPr>
        </p:nvSpPr>
        <p:spPr/>
        <p:txBody>
          <a:bodyPr/>
          <a:lstStyle/>
          <a:p>
            <a:r>
              <a:rPr lang="en-US" b="1" dirty="0"/>
              <a:t>Ethical risk</a:t>
            </a:r>
            <a:r>
              <a:rPr lang="en-US" dirty="0"/>
              <a:t>: A potential negative impact on people, society, or the environment. </a:t>
            </a:r>
          </a:p>
          <a:p>
            <a:r>
              <a:rPr lang="en-US" b="1" dirty="0"/>
              <a:t>Products</a:t>
            </a:r>
            <a:r>
              <a:rPr lang="en-US" dirty="0"/>
              <a:t>: Commercial and noncommercial applications of an emerging technology.</a:t>
            </a:r>
            <a:endParaRPr lang="en-US" b="1" dirty="0"/>
          </a:p>
          <a:p>
            <a:r>
              <a:rPr lang="en-US" b="1" dirty="0"/>
              <a:t>Ethical reasoning</a:t>
            </a:r>
            <a:r>
              <a:rPr lang="en-US" dirty="0"/>
              <a:t>: The practice of weighing relevant reasons before forming judgment. </a:t>
            </a:r>
            <a:endParaRPr lang="en-US" b="1" dirty="0"/>
          </a:p>
        </p:txBody>
      </p:sp>
      <p:grpSp>
        <p:nvGrpSpPr>
          <p:cNvPr id="11" name="Group 10">
            <a:extLst>
              <a:ext uri="{FF2B5EF4-FFF2-40B4-BE49-F238E27FC236}">
                <a16:creationId xmlns:a16="http://schemas.microsoft.com/office/drawing/2014/main" id="{6EB13C64-87A4-4C20-B439-41796ABEFA0E}"/>
              </a:ext>
            </a:extLst>
          </p:cNvPr>
          <p:cNvGrpSpPr/>
          <p:nvPr/>
        </p:nvGrpSpPr>
        <p:grpSpPr>
          <a:xfrm>
            <a:off x="1079947" y="3302185"/>
            <a:ext cx="7005507" cy="716286"/>
            <a:chOff x="700118" y="3400662"/>
            <a:chExt cx="7005507" cy="716286"/>
          </a:xfrm>
        </p:grpSpPr>
        <p:sp>
          <p:nvSpPr>
            <p:cNvPr id="8" name="AutoShape 304">
              <a:extLst>
                <a:ext uri="{FF2B5EF4-FFF2-40B4-BE49-F238E27FC236}">
                  <a16:creationId xmlns:a16="http://schemas.microsoft.com/office/drawing/2014/main" id="{FBE56EA3-35DF-41E8-ADE6-7BCDC1D52B85}"/>
                </a:ext>
              </a:extLst>
            </p:cNvPr>
            <p:cNvSpPr>
              <a:spLocks noChangeArrowheads="1"/>
            </p:cNvSpPr>
            <p:nvPr/>
          </p:nvSpPr>
          <p:spPr bwMode="auto">
            <a:xfrm>
              <a:off x="5531395" y="3454005"/>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Rounded Rectangle 5">
              <a:extLst>
                <a:ext uri="{FF2B5EF4-FFF2-40B4-BE49-F238E27FC236}">
                  <a16:creationId xmlns:a16="http://schemas.microsoft.com/office/drawing/2014/main" id="{8CEB31B0-0C05-4068-9D0D-2E9ABA2A36AE}"/>
                </a:ext>
              </a:extLst>
            </p:cNvPr>
            <p:cNvSpPr/>
            <p:nvPr/>
          </p:nvSpPr>
          <p:spPr>
            <a:xfrm>
              <a:off x="700118" y="3400663"/>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Decision that might harm people or treat them unequally </a:t>
              </a:r>
            </a:p>
          </p:txBody>
        </p:sp>
        <p:sp>
          <p:nvSpPr>
            <p:cNvPr id="10" name="Rounded Rectangle 6">
              <a:extLst>
                <a:ext uri="{FF2B5EF4-FFF2-40B4-BE49-F238E27FC236}">
                  <a16:creationId xmlns:a16="http://schemas.microsoft.com/office/drawing/2014/main" id="{35382F60-3EEF-4AED-BCDF-E779643DB476}"/>
                </a:ext>
              </a:extLst>
            </p:cNvPr>
            <p:cNvSpPr/>
            <p:nvPr/>
          </p:nvSpPr>
          <p:spPr>
            <a:xfrm>
              <a:off x="6540797" y="3400662"/>
              <a:ext cx="1164828"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Ethical risk</a:t>
              </a:r>
            </a:p>
          </p:txBody>
        </p:sp>
      </p:grpSp>
      <p:grpSp>
        <p:nvGrpSpPr>
          <p:cNvPr id="12" name="Group 11">
            <a:extLst>
              <a:ext uri="{FF2B5EF4-FFF2-40B4-BE49-F238E27FC236}">
                <a16:creationId xmlns:a16="http://schemas.microsoft.com/office/drawing/2014/main" id="{A41A8B8B-4957-466F-AAA9-209512070C71}"/>
              </a:ext>
            </a:extLst>
          </p:cNvPr>
          <p:cNvGrpSpPr/>
          <p:nvPr/>
        </p:nvGrpSpPr>
        <p:grpSpPr>
          <a:xfrm>
            <a:off x="1672942" y="4405842"/>
            <a:ext cx="5780694" cy="1755685"/>
            <a:chOff x="1039890" y="3730587"/>
            <a:chExt cx="5780694" cy="1755685"/>
          </a:xfrm>
        </p:grpSpPr>
        <p:sp>
          <p:nvSpPr>
            <p:cNvPr id="13" name="Rounded Rectangle 10">
              <a:extLst>
                <a:ext uri="{FF2B5EF4-FFF2-40B4-BE49-F238E27FC236}">
                  <a16:creationId xmlns:a16="http://schemas.microsoft.com/office/drawing/2014/main" id="{57DD2792-7C19-4847-9E44-7BC3781C739E}"/>
                </a:ext>
              </a:extLst>
            </p:cNvPr>
            <p:cNvSpPr/>
            <p:nvPr/>
          </p:nvSpPr>
          <p:spPr>
            <a:xfrm>
              <a:off x="1401439" y="3783078"/>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Saving lives?</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4" name="Rounded Rectangle 11">
              <a:extLst>
                <a:ext uri="{FF2B5EF4-FFF2-40B4-BE49-F238E27FC236}">
                  <a16:creationId xmlns:a16="http://schemas.microsoft.com/office/drawing/2014/main" id="{0CCA321B-A9D2-45FE-B3C5-C0D2050C52E9}"/>
                </a:ext>
              </a:extLst>
            </p:cNvPr>
            <p:cNvSpPr/>
            <p:nvPr/>
          </p:nvSpPr>
          <p:spPr>
            <a:xfrm>
              <a:off x="1039890" y="4476517"/>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Inclusiveness?</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5" name="Rounded Rectangle 12">
              <a:extLst>
                <a:ext uri="{FF2B5EF4-FFF2-40B4-BE49-F238E27FC236}">
                  <a16:creationId xmlns:a16="http://schemas.microsoft.com/office/drawing/2014/main" id="{F775CA44-4B0F-4DD7-BDFA-E8C70F936AD2}"/>
                </a:ext>
              </a:extLst>
            </p:cNvPr>
            <p:cNvSpPr/>
            <p:nvPr/>
          </p:nvSpPr>
          <p:spPr>
            <a:xfrm>
              <a:off x="4754960" y="3748884"/>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Making money?</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6" name="Rounded Rectangle 13">
              <a:extLst>
                <a:ext uri="{FF2B5EF4-FFF2-40B4-BE49-F238E27FC236}">
                  <a16:creationId xmlns:a16="http://schemas.microsoft.com/office/drawing/2014/main" id="{92B1E544-998D-4721-9DEA-38FC93CB2E37}"/>
                </a:ext>
              </a:extLst>
            </p:cNvPr>
            <p:cNvSpPr/>
            <p:nvPr/>
          </p:nvSpPr>
          <p:spPr>
            <a:xfrm>
              <a:off x="5096559" y="4507668"/>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No solution?</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pic>
          <p:nvPicPr>
            <p:cNvPr id="17" name="Graphic 16" descr="Chat">
              <a:extLst>
                <a:ext uri="{FF2B5EF4-FFF2-40B4-BE49-F238E27FC236}">
                  <a16:creationId xmlns:a16="http://schemas.microsoft.com/office/drawing/2014/main" id="{828EF9D5-130A-4103-82E7-9FB7C3E756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6853" y="3730587"/>
              <a:ext cx="914400" cy="914400"/>
            </a:xfrm>
            <a:prstGeom prst="rect">
              <a:avLst/>
            </a:prstGeom>
          </p:spPr>
        </p:pic>
        <p:pic>
          <p:nvPicPr>
            <p:cNvPr id="18" name="Graphic 17" descr="Meeting">
              <a:extLst>
                <a:ext uri="{FF2B5EF4-FFF2-40B4-BE49-F238E27FC236}">
                  <a16:creationId xmlns:a16="http://schemas.microsoft.com/office/drawing/2014/main" id="{BBE57F83-727F-4D06-A70D-C5C653062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853" y="4506513"/>
              <a:ext cx="914400" cy="914400"/>
            </a:xfrm>
            <a:prstGeom prst="rect">
              <a:avLst/>
            </a:prstGeom>
          </p:spPr>
        </p:pic>
        <p:sp>
          <p:nvSpPr>
            <p:cNvPr id="19" name="Rounded Rectangle 18">
              <a:extLst>
                <a:ext uri="{FF2B5EF4-FFF2-40B4-BE49-F238E27FC236}">
                  <a16:creationId xmlns:a16="http://schemas.microsoft.com/office/drawing/2014/main" id="{31323A2F-6210-46E4-A236-A6D1155B9AF8}"/>
                </a:ext>
              </a:extLst>
            </p:cNvPr>
            <p:cNvSpPr/>
            <p:nvPr/>
          </p:nvSpPr>
          <p:spPr>
            <a:xfrm>
              <a:off x="1564283" y="5211634"/>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A fair product?</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20" name="Rounded Rectangle 16">
              <a:extLst>
                <a:ext uri="{FF2B5EF4-FFF2-40B4-BE49-F238E27FC236}">
                  <a16:creationId xmlns:a16="http://schemas.microsoft.com/office/drawing/2014/main" id="{B13E5FA0-0762-4496-9AF7-78755E09BEB0}"/>
                </a:ext>
              </a:extLst>
            </p:cNvPr>
            <p:cNvSpPr/>
            <p:nvPr/>
          </p:nvSpPr>
          <p:spPr>
            <a:xfrm>
              <a:off x="4754960" y="5211634"/>
              <a:ext cx="1724025" cy="274638"/>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Product planning?</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grpSp>
    </p:spTree>
    <p:extLst>
      <p:ext uri="{BB962C8B-B14F-4D97-AF65-F5344CB8AC3E}">
        <p14:creationId xmlns:p14="http://schemas.microsoft.com/office/powerpoint/2010/main" val="216036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p:txBody>
          <a:bodyPr/>
          <a:lstStyle/>
          <a:p>
            <a:r>
              <a:rPr lang="en-US" dirty="0"/>
              <a:t>What’s at Stake</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p:txBody>
          <a:bodyPr/>
          <a:lstStyle/>
          <a:p>
            <a:r>
              <a:rPr lang="en-US" dirty="0"/>
              <a:t>Topic A</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p:txBody>
          <a:bodyPr/>
          <a:lstStyle/>
          <a:p>
            <a:fld id="{A8160BDD-7155-D744-B749-9730458604AD}" type="slidenum">
              <a:rPr lang="en-US" smtClean="0"/>
              <a:t>2</a:t>
            </a:fld>
            <a:endParaRPr lang="en-US" dirty="0"/>
          </a:p>
        </p:txBody>
      </p:sp>
    </p:spTree>
    <p:extLst>
      <p:ext uri="{BB962C8B-B14F-4D97-AF65-F5344CB8AC3E}">
        <p14:creationId xmlns:p14="http://schemas.microsoft.com/office/powerpoint/2010/main" val="297723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A477DC-8350-4FF0-BCDE-02DFFD634729}"/>
              </a:ext>
            </a:extLst>
          </p:cNvPr>
          <p:cNvSpPr>
            <a:spLocks noGrp="1"/>
          </p:cNvSpPr>
          <p:nvPr>
            <p:ph type="sldNum" sz="quarter" idx="12"/>
          </p:nvPr>
        </p:nvSpPr>
        <p:spPr/>
        <p:txBody>
          <a:bodyPr/>
          <a:lstStyle/>
          <a:p>
            <a:fld id="{A8160BDD-7155-D744-B749-9730458604AD}" type="slidenum">
              <a:rPr lang="en-US" smtClean="0"/>
              <a:pPr/>
              <a:t>20</a:t>
            </a:fld>
            <a:endParaRPr lang="en-US" dirty="0"/>
          </a:p>
        </p:txBody>
      </p:sp>
      <p:sp>
        <p:nvSpPr>
          <p:cNvPr id="4" name="Title 3">
            <a:extLst>
              <a:ext uri="{FF2B5EF4-FFF2-40B4-BE49-F238E27FC236}">
                <a16:creationId xmlns:a16="http://schemas.microsoft.com/office/drawing/2014/main" id="{DAD329BC-0EFD-411B-9093-8DD71449598F}"/>
              </a:ext>
            </a:extLst>
          </p:cNvPr>
          <p:cNvSpPr>
            <a:spLocks noGrp="1"/>
          </p:cNvSpPr>
          <p:nvPr>
            <p:ph type="title"/>
          </p:nvPr>
        </p:nvSpPr>
        <p:spPr/>
        <p:txBody>
          <a:bodyPr/>
          <a:lstStyle/>
          <a:p>
            <a:r>
              <a:rPr lang="en-US" dirty="0">
                <a:cs typeface="Calibri"/>
              </a:rPr>
              <a:t>The Price of Ethical Failure</a:t>
            </a:r>
            <a:endParaRPr lang="en-US" dirty="0"/>
          </a:p>
        </p:txBody>
      </p:sp>
      <p:sp>
        <p:nvSpPr>
          <p:cNvPr id="6" name="Rounded Rectangle 5">
            <a:extLst>
              <a:ext uri="{FF2B5EF4-FFF2-40B4-BE49-F238E27FC236}">
                <a16:creationId xmlns:a16="http://schemas.microsoft.com/office/drawing/2014/main" id="{9B831F3C-0A19-D647-B347-AF3E5AE90AC1}"/>
              </a:ext>
            </a:extLst>
          </p:cNvPr>
          <p:cNvSpPr/>
          <p:nvPr/>
        </p:nvSpPr>
        <p:spPr>
          <a:xfrm>
            <a:off x="1989719" y="1673511"/>
            <a:ext cx="5157528" cy="55503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If ethical failure occurs:</a:t>
            </a:r>
          </a:p>
        </p:txBody>
      </p:sp>
      <p:sp>
        <p:nvSpPr>
          <p:cNvPr id="13" name="Rounded Rectangle 12">
            <a:extLst>
              <a:ext uri="{FF2B5EF4-FFF2-40B4-BE49-F238E27FC236}">
                <a16:creationId xmlns:a16="http://schemas.microsoft.com/office/drawing/2014/main" id="{E8694E98-04A5-CC45-8186-230ED11EC322}"/>
              </a:ext>
            </a:extLst>
          </p:cNvPr>
          <p:cNvSpPr/>
          <p:nvPr/>
        </p:nvSpPr>
        <p:spPr>
          <a:xfrm>
            <a:off x="1225944" y="4952880"/>
            <a:ext cx="6652621" cy="55503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Developing ethical safeguards is not always easy or cheap, but it is almost always better than paying the price for ethical failure further down the line.</a:t>
            </a:r>
          </a:p>
        </p:txBody>
      </p:sp>
      <p:grpSp>
        <p:nvGrpSpPr>
          <p:cNvPr id="22" name="Group 21">
            <a:extLst>
              <a:ext uri="{FF2B5EF4-FFF2-40B4-BE49-F238E27FC236}">
                <a16:creationId xmlns:a16="http://schemas.microsoft.com/office/drawing/2014/main" id="{29A8607D-0B2A-43F1-8762-47B0AE157BFD}"/>
              </a:ext>
            </a:extLst>
          </p:cNvPr>
          <p:cNvGrpSpPr/>
          <p:nvPr/>
        </p:nvGrpSpPr>
        <p:grpSpPr>
          <a:xfrm>
            <a:off x="3496710" y="2332404"/>
            <a:ext cx="1099621" cy="2381202"/>
            <a:chOff x="4018672" y="2378312"/>
            <a:chExt cx="1099621" cy="2381202"/>
          </a:xfrm>
        </p:grpSpPr>
        <p:sp>
          <p:nvSpPr>
            <p:cNvPr id="8" name="AutoShape 309">
              <a:extLst>
                <a:ext uri="{FF2B5EF4-FFF2-40B4-BE49-F238E27FC236}">
                  <a16:creationId xmlns:a16="http://schemas.microsoft.com/office/drawing/2014/main" id="{897E97BD-7936-F54B-BD02-9652F2FFFD34}"/>
                </a:ext>
              </a:extLst>
            </p:cNvPr>
            <p:cNvSpPr>
              <a:spLocks noChangeArrowheads="1"/>
            </p:cNvSpPr>
            <p:nvPr/>
          </p:nvSpPr>
          <p:spPr bwMode="auto">
            <a:xfrm rot="5400000" flipV="1">
              <a:off x="4152916" y="2454512"/>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ounded Rectangle 10">
              <a:extLst>
                <a:ext uri="{FF2B5EF4-FFF2-40B4-BE49-F238E27FC236}">
                  <a16:creationId xmlns:a16="http://schemas.microsoft.com/office/drawing/2014/main" id="{409A72AE-EA3B-324F-8D6D-3739254A3832}"/>
                </a:ext>
              </a:extLst>
            </p:cNvPr>
            <p:cNvSpPr/>
            <p:nvPr/>
          </p:nvSpPr>
          <p:spPr>
            <a:xfrm>
              <a:off x="4018672" y="3290079"/>
              <a:ext cx="1099621" cy="555035"/>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Business loss</a:t>
              </a:r>
            </a:p>
          </p:txBody>
        </p:sp>
        <p:pic>
          <p:nvPicPr>
            <p:cNvPr id="15" name="Graphic 14" descr="Downward trend graph">
              <a:extLst>
                <a:ext uri="{FF2B5EF4-FFF2-40B4-BE49-F238E27FC236}">
                  <a16:creationId xmlns:a16="http://schemas.microsoft.com/office/drawing/2014/main" id="{551C9A1E-E01F-3046-AB01-4D6735CD85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282" y="3845114"/>
              <a:ext cx="914400" cy="914400"/>
            </a:xfrm>
            <a:prstGeom prst="rect">
              <a:avLst/>
            </a:prstGeom>
          </p:spPr>
        </p:pic>
      </p:grpSp>
      <p:grpSp>
        <p:nvGrpSpPr>
          <p:cNvPr id="16" name="Group 15">
            <a:extLst>
              <a:ext uri="{FF2B5EF4-FFF2-40B4-BE49-F238E27FC236}">
                <a16:creationId xmlns:a16="http://schemas.microsoft.com/office/drawing/2014/main" id="{2F28B8AF-5C6C-4E09-921F-F9F97100BF89}"/>
              </a:ext>
            </a:extLst>
          </p:cNvPr>
          <p:cNvGrpSpPr/>
          <p:nvPr/>
        </p:nvGrpSpPr>
        <p:grpSpPr>
          <a:xfrm>
            <a:off x="4813425" y="2332404"/>
            <a:ext cx="1099621" cy="2381202"/>
            <a:chOff x="5358106" y="2378312"/>
            <a:chExt cx="1099621" cy="2381202"/>
          </a:xfrm>
        </p:grpSpPr>
        <p:sp>
          <p:nvSpPr>
            <p:cNvPr id="9" name="AutoShape 309">
              <a:extLst>
                <a:ext uri="{FF2B5EF4-FFF2-40B4-BE49-F238E27FC236}">
                  <a16:creationId xmlns:a16="http://schemas.microsoft.com/office/drawing/2014/main" id="{19B475DE-A3DA-D845-9B1A-DA3F2831F0EF}"/>
                </a:ext>
              </a:extLst>
            </p:cNvPr>
            <p:cNvSpPr>
              <a:spLocks noChangeArrowheads="1"/>
            </p:cNvSpPr>
            <p:nvPr/>
          </p:nvSpPr>
          <p:spPr bwMode="auto">
            <a:xfrm rot="5400000" flipV="1">
              <a:off x="5526917" y="2454512"/>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ounded Rectangle 11">
              <a:extLst>
                <a:ext uri="{FF2B5EF4-FFF2-40B4-BE49-F238E27FC236}">
                  <a16:creationId xmlns:a16="http://schemas.microsoft.com/office/drawing/2014/main" id="{B9759BD7-7664-6343-87B6-A41A34058432}"/>
                </a:ext>
              </a:extLst>
            </p:cNvPr>
            <p:cNvSpPr/>
            <p:nvPr/>
          </p:nvSpPr>
          <p:spPr>
            <a:xfrm>
              <a:off x="5358106" y="3290079"/>
              <a:ext cx="1099621" cy="555035"/>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Legal penalties</a:t>
              </a:r>
            </a:p>
          </p:txBody>
        </p:sp>
        <p:pic>
          <p:nvPicPr>
            <p:cNvPr id="17" name="Graphic 16" descr="Gavel">
              <a:extLst>
                <a:ext uri="{FF2B5EF4-FFF2-40B4-BE49-F238E27FC236}">
                  <a16:creationId xmlns:a16="http://schemas.microsoft.com/office/drawing/2014/main" id="{87F5DD69-1CB1-3944-8FDB-917EB086E5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0716" y="3845114"/>
              <a:ext cx="914400" cy="914400"/>
            </a:xfrm>
            <a:prstGeom prst="rect">
              <a:avLst/>
            </a:prstGeom>
          </p:spPr>
        </p:pic>
      </p:grpSp>
      <p:grpSp>
        <p:nvGrpSpPr>
          <p:cNvPr id="23" name="Group 22">
            <a:extLst>
              <a:ext uri="{FF2B5EF4-FFF2-40B4-BE49-F238E27FC236}">
                <a16:creationId xmlns:a16="http://schemas.microsoft.com/office/drawing/2014/main" id="{19DC6068-DED2-46B3-8B36-64CF5D692C52}"/>
              </a:ext>
            </a:extLst>
          </p:cNvPr>
          <p:cNvGrpSpPr/>
          <p:nvPr/>
        </p:nvGrpSpPr>
        <p:grpSpPr>
          <a:xfrm>
            <a:off x="2179995" y="2332404"/>
            <a:ext cx="1099621" cy="2386551"/>
            <a:chOff x="2686437" y="2378312"/>
            <a:chExt cx="1099621" cy="2386551"/>
          </a:xfrm>
        </p:grpSpPr>
        <p:sp>
          <p:nvSpPr>
            <p:cNvPr id="7" name="AutoShape 309">
              <a:extLst>
                <a:ext uri="{FF2B5EF4-FFF2-40B4-BE49-F238E27FC236}">
                  <a16:creationId xmlns:a16="http://schemas.microsoft.com/office/drawing/2014/main" id="{A62C0E03-F733-5E44-8CFC-6FC796F192A9}"/>
                </a:ext>
              </a:extLst>
            </p:cNvPr>
            <p:cNvSpPr>
              <a:spLocks noChangeArrowheads="1"/>
            </p:cNvSpPr>
            <p:nvPr/>
          </p:nvSpPr>
          <p:spPr bwMode="auto">
            <a:xfrm rot="5400000" flipV="1">
              <a:off x="2783063" y="2454512"/>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Rounded Rectangle 9">
              <a:extLst>
                <a:ext uri="{FF2B5EF4-FFF2-40B4-BE49-F238E27FC236}">
                  <a16:creationId xmlns:a16="http://schemas.microsoft.com/office/drawing/2014/main" id="{4F0E4C3F-3C8C-384E-BDA4-09A261BC53E1}"/>
                </a:ext>
              </a:extLst>
            </p:cNvPr>
            <p:cNvSpPr/>
            <p:nvPr/>
          </p:nvSpPr>
          <p:spPr>
            <a:xfrm>
              <a:off x="2686437" y="3266751"/>
              <a:ext cx="1099621" cy="555035"/>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Harm</a:t>
              </a:r>
            </a:p>
          </p:txBody>
        </p:sp>
        <p:pic>
          <p:nvPicPr>
            <p:cNvPr id="19" name="Graphic 18" descr="Ambulance">
              <a:extLst>
                <a:ext uri="{FF2B5EF4-FFF2-40B4-BE49-F238E27FC236}">
                  <a16:creationId xmlns:a16="http://schemas.microsoft.com/office/drawing/2014/main" id="{F4A850D7-0AFD-AE40-A311-5BB051FC4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1848" y="3850463"/>
              <a:ext cx="914400" cy="914400"/>
            </a:xfrm>
            <a:prstGeom prst="rect">
              <a:avLst/>
            </a:prstGeom>
          </p:spPr>
        </p:pic>
      </p:grpSp>
      <p:grpSp>
        <p:nvGrpSpPr>
          <p:cNvPr id="14" name="Group 13">
            <a:extLst>
              <a:ext uri="{FF2B5EF4-FFF2-40B4-BE49-F238E27FC236}">
                <a16:creationId xmlns:a16="http://schemas.microsoft.com/office/drawing/2014/main" id="{647EC2D2-0235-4866-8801-AE5101843BAE}"/>
              </a:ext>
            </a:extLst>
          </p:cNvPr>
          <p:cNvGrpSpPr/>
          <p:nvPr/>
        </p:nvGrpSpPr>
        <p:grpSpPr>
          <a:xfrm>
            <a:off x="6130139" y="2332404"/>
            <a:ext cx="1099621" cy="2381202"/>
            <a:chOff x="6186411" y="2332404"/>
            <a:chExt cx="1099621" cy="2381202"/>
          </a:xfrm>
        </p:grpSpPr>
        <p:sp>
          <p:nvSpPr>
            <p:cNvPr id="18" name="AutoShape 309">
              <a:extLst>
                <a:ext uri="{FF2B5EF4-FFF2-40B4-BE49-F238E27FC236}">
                  <a16:creationId xmlns:a16="http://schemas.microsoft.com/office/drawing/2014/main" id="{86954534-292A-483F-9ECF-D31FB3F832CC}"/>
                </a:ext>
              </a:extLst>
            </p:cNvPr>
            <p:cNvSpPr>
              <a:spLocks noChangeArrowheads="1"/>
            </p:cNvSpPr>
            <p:nvPr/>
          </p:nvSpPr>
          <p:spPr bwMode="auto">
            <a:xfrm rot="5400000" flipV="1">
              <a:off x="6355222" y="2408604"/>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Rounded Rectangle 19">
              <a:extLst>
                <a:ext uri="{FF2B5EF4-FFF2-40B4-BE49-F238E27FC236}">
                  <a16:creationId xmlns:a16="http://schemas.microsoft.com/office/drawing/2014/main" id="{21875EBB-C5C4-4F99-B19D-3536962EE09F}"/>
                </a:ext>
              </a:extLst>
            </p:cNvPr>
            <p:cNvSpPr/>
            <p:nvPr/>
          </p:nvSpPr>
          <p:spPr>
            <a:xfrm>
              <a:off x="6186411" y="3244171"/>
              <a:ext cx="1099621" cy="555035"/>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Loss for Society</a:t>
              </a:r>
            </a:p>
          </p:txBody>
        </p:sp>
        <p:pic>
          <p:nvPicPr>
            <p:cNvPr id="21" name="Graphic 20" descr="Influencer with solid fill">
              <a:extLst>
                <a:ext uri="{FF2B5EF4-FFF2-40B4-BE49-F238E27FC236}">
                  <a16:creationId xmlns:a16="http://schemas.microsoft.com/office/drawing/2014/main" id="{4FC2C20E-CD8A-41E1-AC41-FFA6B0399F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9021" y="3799206"/>
              <a:ext cx="914400" cy="914400"/>
            </a:xfrm>
            <a:prstGeom prst="rect">
              <a:avLst/>
            </a:prstGeom>
          </p:spPr>
        </p:pic>
      </p:grpSp>
      <p:sp>
        <p:nvSpPr>
          <p:cNvPr id="24" name="Rectangle 23">
            <a:extLst>
              <a:ext uri="{FF2B5EF4-FFF2-40B4-BE49-F238E27FC236}">
                <a16:creationId xmlns:a16="http://schemas.microsoft.com/office/drawing/2014/main" id="{FE810DF3-7762-42ED-A42B-14C04FE5020C}"/>
              </a:ext>
            </a:extLst>
          </p:cNvPr>
          <p:cNvSpPr/>
          <p:nvPr/>
        </p:nvSpPr>
        <p:spPr>
          <a:xfrm>
            <a:off x="0" y="1491174"/>
            <a:ext cx="9144000" cy="3334043"/>
          </a:xfrm>
          <a:prstGeom prst="rect">
            <a:avLst/>
          </a:prstGeom>
          <a:no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413794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A66B0B-FB6A-4DA7-A922-2078AC4B668C}"/>
              </a:ext>
            </a:extLst>
          </p:cNvPr>
          <p:cNvSpPr>
            <a:spLocks noGrp="1"/>
          </p:cNvSpPr>
          <p:nvPr>
            <p:ph type="sldNum" sz="quarter" idx="12"/>
          </p:nvPr>
        </p:nvSpPr>
        <p:spPr/>
        <p:txBody>
          <a:bodyPr/>
          <a:lstStyle/>
          <a:p>
            <a:fld id="{A8160BDD-7155-D744-B749-9730458604AD}" type="slidenum">
              <a:rPr lang="en-US" smtClean="0"/>
              <a:pPr/>
              <a:t>21</a:t>
            </a:fld>
            <a:endParaRPr lang="en-US" dirty="0"/>
          </a:p>
        </p:txBody>
      </p:sp>
      <p:sp>
        <p:nvSpPr>
          <p:cNvPr id="5" name="Title 4">
            <a:extLst>
              <a:ext uri="{FF2B5EF4-FFF2-40B4-BE49-F238E27FC236}">
                <a16:creationId xmlns:a16="http://schemas.microsoft.com/office/drawing/2014/main" id="{FD97BAF6-EC0F-4D75-AA3A-8B4F4C11B0F5}"/>
              </a:ext>
            </a:extLst>
          </p:cNvPr>
          <p:cNvSpPr>
            <a:spLocks noGrp="1"/>
          </p:cNvSpPr>
          <p:nvPr>
            <p:ph type="title"/>
          </p:nvPr>
        </p:nvSpPr>
        <p:spPr/>
        <p:txBody>
          <a:bodyPr/>
          <a:lstStyle/>
          <a:p>
            <a:r>
              <a:rPr lang="en-US" dirty="0"/>
              <a:t>Activity: Discussing Ethical Decision-Making</a:t>
            </a:r>
          </a:p>
        </p:txBody>
      </p:sp>
      <p:sp>
        <p:nvSpPr>
          <p:cNvPr id="6" name="Content Placeholder 5">
            <a:extLst>
              <a:ext uri="{FF2B5EF4-FFF2-40B4-BE49-F238E27FC236}">
                <a16:creationId xmlns:a16="http://schemas.microsoft.com/office/drawing/2014/main" id="{44E4CD1F-DC7A-4D9B-AD92-C1AFBF296CBA}"/>
              </a:ext>
            </a:extLst>
          </p:cNvPr>
          <p:cNvSpPr>
            <a:spLocks noGrp="1"/>
          </p:cNvSpPr>
          <p:nvPr>
            <p:ph idx="1"/>
          </p:nvPr>
        </p:nvSpPr>
        <p:spPr/>
        <p:txBody>
          <a:bodyPr/>
          <a:lstStyle/>
          <a:p>
            <a:pPr marL="0" indent="0">
              <a:buNone/>
            </a:pPr>
            <a:r>
              <a:rPr lang="en-US" dirty="0"/>
              <a:t>Scenario: General discussion</a:t>
            </a:r>
            <a:br>
              <a:rPr lang="en-US" dirty="0"/>
            </a:br>
            <a:endParaRPr lang="en-US" dirty="0"/>
          </a:p>
          <a:p>
            <a:pPr>
              <a:buFont typeface="+mj-lt"/>
              <a:buAutoNum type="arabicPeriod"/>
            </a:pPr>
            <a:r>
              <a:rPr lang="en-US" dirty="0"/>
              <a:t>In the Portal case, what everyday design decision posed a serious ethical risk?</a:t>
            </a:r>
            <a:br>
              <a:rPr lang="en-US" dirty="0"/>
            </a:br>
            <a:endParaRPr lang="en-US" dirty="0"/>
          </a:p>
          <a:p>
            <a:pPr algn="l">
              <a:buFont typeface="+mj-lt"/>
              <a:buAutoNum type="arabicPeriod"/>
            </a:pPr>
            <a:r>
              <a:rPr lang="en-US" sz="1800" b="0" i="0" u="none" strike="noStrike" baseline="0" dirty="0"/>
              <a:t>Have you been involved in any projects where the use of technology introduced ethical risks? How can you guard against these risks?</a:t>
            </a:r>
            <a:endParaRPr lang="en-US" dirty="0"/>
          </a:p>
        </p:txBody>
      </p:sp>
    </p:spTree>
    <p:extLst>
      <p:ext uri="{BB962C8B-B14F-4D97-AF65-F5344CB8AC3E}">
        <p14:creationId xmlns:p14="http://schemas.microsoft.com/office/powerpoint/2010/main" val="293374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53B5-FE37-4BEC-A78D-3404D66BE8B5}"/>
              </a:ext>
            </a:extLst>
          </p:cNvPr>
          <p:cNvSpPr>
            <a:spLocks noGrp="1"/>
          </p:cNvSpPr>
          <p:nvPr>
            <p:ph type="title"/>
          </p:nvPr>
        </p:nvSpPr>
        <p:spPr/>
        <p:txBody>
          <a:bodyPr/>
          <a:lstStyle/>
          <a:p>
            <a:r>
              <a:rPr lang="en-US" dirty="0"/>
              <a:t>Causes of Ethical Failures</a:t>
            </a:r>
          </a:p>
        </p:txBody>
      </p:sp>
      <p:sp>
        <p:nvSpPr>
          <p:cNvPr id="3" name="Text Placeholder 2">
            <a:extLst>
              <a:ext uri="{FF2B5EF4-FFF2-40B4-BE49-F238E27FC236}">
                <a16:creationId xmlns:a16="http://schemas.microsoft.com/office/drawing/2014/main" id="{77DE0373-7D22-4AEA-8FD6-243D18B2F712}"/>
              </a:ext>
            </a:extLst>
          </p:cNvPr>
          <p:cNvSpPr>
            <a:spLocks noGrp="1"/>
          </p:cNvSpPr>
          <p:nvPr>
            <p:ph type="body" idx="1"/>
          </p:nvPr>
        </p:nvSpPr>
        <p:spPr/>
        <p:txBody>
          <a:bodyPr/>
          <a:lstStyle/>
          <a:p>
            <a:r>
              <a:rPr lang="en-US" dirty="0"/>
              <a:t>Topic D</a:t>
            </a:r>
          </a:p>
        </p:txBody>
      </p:sp>
      <p:sp>
        <p:nvSpPr>
          <p:cNvPr id="4" name="Slide Number Placeholder 3">
            <a:extLst>
              <a:ext uri="{FF2B5EF4-FFF2-40B4-BE49-F238E27FC236}">
                <a16:creationId xmlns:a16="http://schemas.microsoft.com/office/drawing/2014/main" id="{A96220B9-75E8-434F-90B8-007586B2B6DE}"/>
              </a:ext>
            </a:extLst>
          </p:cNvPr>
          <p:cNvSpPr>
            <a:spLocks noGrp="1"/>
          </p:cNvSpPr>
          <p:nvPr>
            <p:ph type="sldNum" sz="quarter" idx="12"/>
          </p:nvPr>
        </p:nvSpPr>
        <p:spPr/>
        <p:txBody>
          <a:bodyPr/>
          <a:lstStyle/>
          <a:p>
            <a:fld id="{A8160BDD-7155-D744-B749-9730458604AD}" type="slidenum">
              <a:rPr lang="en-US" smtClean="0"/>
              <a:t>22</a:t>
            </a:fld>
            <a:endParaRPr lang="en-US" dirty="0"/>
          </a:p>
        </p:txBody>
      </p:sp>
    </p:spTree>
    <p:extLst>
      <p:ext uri="{BB962C8B-B14F-4D97-AF65-F5344CB8AC3E}">
        <p14:creationId xmlns:p14="http://schemas.microsoft.com/office/powerpoint/2010/main" val="299135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AFC0E5-570B-4F45-A74D-18BA4E6D0E19}"/>
              </a:ext>
            </a:extLst>
          </p:cNvPr>
          <p:cNvSpPr>
            <a:spLocks noGrp="1"/>
          </p:cNvSpPr>
          <p:nvPr>
            <p:ph type="sldNum" sz="quarter" idx="12"/>
          </p:nvPr>
        </p:nvSpPr>
        <p:spPr/>
        <p:txBody>
          <a:bodyPr/>
          <a:lstStyle/>
          <a:p>
            <a:fld id="{A8160BDD-7155-D744-B749-9730458604AD}" type="slidenum">
              <a:rPr lang="en-US" smtClean="0"/>
              <a:t>23</a:t>
            </a:fld>
            <a:endParaRPr lang="en-US" dirty="0"/>
          </a:p>
        </p:txBody>
      </p:sp>
      <p:sp>
        <p:nvSpPr>
          <p:cNvPr id="5" name="Title 4">
            <a:extLst>
              <a:ext uri="{FF2B5EF4-FFF2-40B4-BE49-F238E27FC236}">
                <a16:creationId xmlns:a16="http://schemas.microsoft.com/office/drawing/2014/main" id="{867F8C94-C511-44DE-8E32-898AE0649135}"/>
              </a:ext>
            </a:extLst>
          </p:cNvPr>
          <p:cNvSpPr>
            <a:spLocks noGrp="1"/>
          </p:cNvSpPr>
          <p:nvPr>
            <p:ph type="title"/>
          </p:nvPr>
        </p:nvSpPr>
        <p:spPr/>
        <p:txBody>
          <a:bodyPr/>
          <a:lstStyle/>
          <a:p>
            <a:r>
              <a:rPr lang="en-US" dirty="0"/>
              <a:t>Ethical Failures Due to Bad Intent</a:t>
            </a:r>
          </a:p>
        </p:txBody>
      </p:sp>
      <p:sp>
        <p:nvSpPr>
          <p:cNvPr id="6" name="Text Placeholder 5">
            <a:extLst>
              <a:ext uri="{FF2B5EF4-FFF2-40B4-BE49-F238E27FC236}">
                <a16:creationId xmlns:a16="http://schemas.microsoft.com/office/drawing/2014/main" id="{2545CC98-3E58-4356-BF07-910070C29717}"/>
              </a:ext>
            </a:extLst>
          </p:cNvPr>
          <p:cNvSpPr>
            <a:spLocks noGrp="1"/>
          </p:cNvSpPr>
          <p:nvPr>
            <p:ph type="body" sz="quarter" idx="13"/>
          </p:nvPr>
        </p:nvSpPr>
        <p:spPr/>
        <p:txBody>
          <a:bodyPr/>
          <a:lstStyle/>
          <a:p>
            <a:r>
              <a:rPr lang="en-US" b="1" dirty="0"/>
              <a:t>Ethical failures</a:t>
            </a:r>
            <a:r>
              <a:rPr lang="en-US" dirty="0"/>
              <a:t>: Situations where people or organizations fail to do the right thing and their actions have bad consequences.</a:t>
            </a:r>
          </a:p>
          <a:p>
            <a:endParaRPr lang="en-US" dirty="0"/>
          </a:p>
        </p:txBody>
      </p:sp>
      <p:grpSp>
        <p:nvGrpSpPr>
          <p:cNvPr id="7" name="Group 6">
            <a:extLst>
              <a:ext uri="{FF2B5EF4-FFF2-40B4-BE49-F238E27FC236}">
                <a16:creationId xmlns:a16="http://schemas.microsoft.com/office/drawing/2014/main" id="{AB415797-367B-49F4-9218-69BD698965CC}"/>
              </a:ext>
            </a:extLst>
          </p:cNvPr>
          <p:cNvGrpSpPr/>
          <p:nvPr/>
        </p:nvGrpSpPr>
        <p:grpSpPr>
          <a:xfrm>
            <a:off x="531603" y="2519611"/>
            <a:ext cx="8109531" cy="3640850"/>
            <a:chOff x="573807" y="2519611"/>
            <a:chExt cx="8109531" cy="3640850"/>
          </a:xfrm>
        </p:grpSpPr>
        <p:sp>
          <p:nvSpPr>
            <p:cNvPr id="8" name="AutoShape 308">
              <a:extLst>
                <a:ext uri="{FF2B5EF4-FFF2-40B4-BE49-F238E27FC236}">
                  <a16:creationId xmlns:a16="http://schemas.microsoft.com/office/drawing/2014/main" id="{0A844DB3-9D9A-4FDA-A872-40EEB39801F8}"/>
                </a:ext>
              </a:extLst>
            </p:cNvPr>
            <p:cNvSpPr>
              <a:spLocks noChangeArrowheads="1"/>
            </p:cNvSpPr>
            <p:nvPr/>
          </p:nvSpPr>
          <p:spPr bwMode="auto">
            <a:xfrm rot="16200000">
              <a:off x="1556318" y="3000836"/>
              <a:ext cx="762000" cy="538163"/>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AutoShape 309">
              <a:extLst>
                <a:ext uri="{FF2B5EF4-FFF2-40B4-BE49-F238E27FC236}">
                  <a16:creationId xmlns:a16="http://schemas.microsoft.com/office/drawing/2014/main" id="{8E6B2614-D611-4044-B92A-7F6ABDC9FBC3}"/>
                </a:ext>
              </a:extLst>
            </p:cNvPr>
            <p:cNvSpPr>
              <a:spLocks noChangeArrowheads="1"/>
            </p:cNvSpPr>
            <p:nvPr/>
          </p:nvSpPr>
          <p:spPr bwMode="auto">
            <a:xfrm rot="5400000" flipV="1">
              <a:off x="1592036" y="4638849"/>
              <a:ext cx="762000" cy="60960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Rounded Rectangle 142">
              <a:extLst>
                <a:ext uri="{FF2B5EF4-FFF2-40B4-BE49-F238E27FC236}">
                  <a16:creationId xmlns:a16="http://schemas.microsoft.com/office/drawing/2014/main" id="{D8E274B0-D8C6-419A-B782-51A7A8CC92CF}"/>
                </a:ext>
              </a:extLst>
            </p:cNvPr>
            <p:cNvSpPr/>
            <p:nvPr/>
          </p:nvSpPr>
          <p:spPr>
            <a:xfrm>
              <a:off x="573807" y="2519611"/>
              <a:ext cx="2723919" cy="29194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Facebook</a:t>
              </a:r>
            </a:p>
          </p:txBody>
        </p:sp>
        <p:sp>
          <p:nvSpPr>
            <p:cNvPr id="11" name="Rounded Rectangle 143">
              <a:extLst>
                <a:ext uri="{FF2B5EF4-FFF2-40B4-BE49-F238E27FC236}">
                  <a16:creationId xmlns:a16="http://schemas.microsoft.com/office/drawing/2014/main" id="{304198A7-D78F-4D53-AE17-DAB0C0972719}"/>
                </a:ext>
              </a:extLst>
            </p:cNvPr>
            <p:cNvSpPr/>
            <p:nvPr/>
          </p:nvSpPr>
          <p:spPr>
            <a:xfrm>
              <a:off x="615739" y="3827267"/>
              <a:ext cx="2723919" cy="573737"/>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Cambridge Analytica App</a:t>
              </a:r>
            </a:p>
          </p:txBody>
        </p:sp>
        <p:sp>
          <p:nvSpPr>
            <p:cNvPr id="12" name="Rounded Rectangle 148">
              <a:extLst>
                <a:ext uri="{FF2B5EF4-FFF2-40B4-BE49-F238E27FC236}">
                  <a16:creationId xmlns:a16="http://schemas.microsoft.com/office/drawing/2014/main" id="{7DB5B83F-08A8-4BE6-9255-83830BBF9B03}"/>
                </a:ext>
              </a:extLst>
            </p:cNvPr>
            <p:cNvSpPr/>
            <p:nvPr/>
          </p:nvSpPr>
          <p:spPr>
            <a:xfrm>
              <a:off x="936454" y="5582025"/>
              <a:ext cx="2239418" cy="578436"/>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r>
                <a:rPr lang="en-US" sz="1300" b="1" kern="0" dirty="0">
                  <a:solidFill>
                    <a:srgbClr val="000000"/>
                  </a:solidFill>
                  <a:latin typeface="Calibri"/>
                  <a:cs typeface="Calibri"/>
                </a:rPr>
                <a:t>Analytics for 2016 presidential campaigns </a:t>
              </a:r>
            </a:p>
          </p:txBody>
        </p:sp>
        <p:sp>
          <p:nvSpPr>
            <p:cNvPr id="13" name="Textfeld 12">
              <a:extLst>
                <a:ext uri="{FF2B5EF4-FFF2-40B4-BE49-F238E27FC236}">
                  <a16:creationId xmlns:a16="http://schemas.microsoft.com/office/drawing/2014/main" id="{3D11EB5B-1E5C-4015-89C0-CCBBBF65F6D2}"/>
                </a:ext>
              </a:extLst>
            </p:cNvPr>
            <p:cNvSpPr txBox="1"/>
            <p:nvPr/>
          </p:nvSpPr>
          <p:spPr>
            <a:xfrm>
              <a:off x="2543097" y="3073191"/>
              <a:ext cx="2874030" cy="692497"/>
            </a:xfrm>
            <a:prstGeom prst="rect">
              <a:avLst/>
            </a:prstGeom>
            <a:noFill/>
          </p:spPr>
          <p:txBody>
            <a:bodyPr wrap="square" rtlCol="0">
              <a:spAutoFit/>
            </a:bodyPr>
            <a:lstStyle/>
            <a:p>
              <a:r>
                <a:rPr lang="en-US" sz="1300" b="1" dirty="0"/>
                <a:t>Cambridge Analytica</a:t>
              </a:r>
              <a:r>
                <a:rPr lang="en-US" sz="1300" dirty="0"/>
                <a:t> built psychological profiles of Facebook users without the individuals’ consent. </a:t>
              </a:r>
            </a:p>
          </p:txBody>
        </p:sp>
        <p:sp>
          <p:nvSpPr>
            <p:cNvPr id="14" name="Textfeld 13">
              <a:extLst>
                <a:ext uri="{FF2B5EF4-FFF2-40B4-BE49-F238E27FC236}">
                  <a16:creationId xmlns:a16="http://schemas.microsoft.com/office/drawing/2014/main" id="{F64F53D8-34CB-4972-B804-2A09319CAE0E}"/>
                </a:ext>
              </a:extLst>
            </p:cNvPr>
            <p:cNvSpPr txBox="1"/>
            <p:nvPr/>
          </p:nvSpPr>
          <p:spPr>
            <a:xfrm>
              <a:off x="2543097" y="4598653"/>
              <a:ext cx="3142244" cy="692497"/>
            </a:xfrm>
            <a:prstGeom prst="rect">
              <a:avLst/>
            </a:prstGeom>
            <a:noFill/>
          </p:spPr>
          <p:txBody>
            <a:bodyPr wrap="square" rtlCol="0">
              <a:spAutoFit/>
            </a:bodyPr>
            <a:lstStyle/>
            <a:p>
              <a:r>
                <a:rPr lang="en-US" sz="1300" b="1" dirty="0"/>
                <a:t>Cambridge Analytica</a:t>
              </a:r>
              <a:r>
                <a:rPr lang="en-US" sz="1300" dirty="0"/>
                <a:t> turned the psychological profiles into insights for targeting political advertisements.</a:t>
              </a:r>
            </a:p>
          </p:txBody>
        </p:sp>
        <p:sp>
          <p:nvSpPr>
            <p:cNvPr id="15" name="AutoShape 302">
              <a:extLst>
                <a:ext uri="{FF2B5EF4-FFF2-40B4-BE49-F238E27FC236}">
                  <a16:creationId xmlns:a16="http://schemas.microsoft.com/office/drawing/2014/main" id="{30A85FCE-1449-4984-BC33-11A6EE8C5AAF}"/>
                </a:ext>
              </a:extLst>
            </p:cNvPr>
            <p:cNvSpPr>
              <a:spLocks/>
            </p:cNvSpPr>
            <p:nvPr/>
          </p:nvSpPr>
          <p:spPr bwMode="auto">
            <a:xfrm>
              <a:off x="5510716" y="3006776"/>
              <a:ext cx="243108" cy="2479518"/>
            </a:xfrm>
            <a:prstGeom prst="rightBrace">
              <a:avLst>
                <a:gd name="adj1" fmla="val 6590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feld 15">
              <a:extLst>
                <a:ext uri="{FF2B5EF4-FFF2-40B4-BE49-F238E27FC236}">
                  <a16:creationId xmlns:a16="http://schemas.microsoft.com/office/drawing/2014/main" id="{AF516B92-29CA-4F28-B307-E3DAAA63D9C0}"/>
                </a:ext>
              </a:extLst>
            </p:cNvPr>
            <p:cNvSpPr txBox="1"/>
            <p:nvPr/>
          </p:nvSpPr>
          <p:spPr>
            <a:xfrm>
              <a:off x="5809308" y="3827267"/>
              <a:ext cx="2874030" cy="892552"/>
            </a:xfrm>
            <a:prstGeom prst="rect">
              <a:avLst/>
            </a:prstGeom>
            <a:noFill/>
          </p:spPr>
          <p:txBody>
            <a:bodyPr wrap="square" rtlCol="0">
              <a:spAutoFit/>
            </a:bodyPr>
            <a:lstStyle/>
            <a:p>
              <a:r>
                <a:rPr lang="en-US" sz="1300" dirty="0"/>
                <a:t>Cambridge Analytica’s business model was premised on user Facebook data without consent, thus </a:t>
              </a:r>
              <a:r>
                <a:rPr lang="en-US" sz="1300" b="1" dirty="0"/>
                <a:t>intentionally violating privacy standards.</a:t>
              </a:r>
            </a:p>
          </p:txBody>
        </p:sp>
      </p:grpSp>
    </p:spTree>
    <p:extLst>
      <p:ext uri="{BB962C8B-B14F-4D97-AF65-F5344CB8AC3E}">
        <p14:creationId xmlns:p14="http://schemas.microsoft.com/office/powerpoint/2010/main" val="3126268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B2EFF6-F855-4A42-9FF0-342377EB67AC}"/>
              </a:ext>
            </a:extLst>
          </p:cNvPr>
          <p:cNvSpPr>
            <a:spLocks noGrp="1"/>
          </p:cNvSpPr>
          <p:nvPr>
            <p:ph type="sldNum" sz="quarter" idx="12"/>
          </p:nvPr>
        </p:nvSpPr>
        <p:spPr/>
        <p:txBody>
          <a:bodyPr/>
          <a:lstStyle/>
          <a:p>
            <a:fld id="{A8160BDD-7155-D744-B749-9730458604AD}" type="slidenum">
              <a:rPr lang="en-US" smtClean="0"/>
              <a:pPr/>
              <a:t>24</a:t>
            </a:fld>
            <a:endParaRPr lang="en-US" dirty="0"/>
          </a:p>
        </p:txBody>
      </p:sp>
      <p:sp>
        <p:nvSpPr>
          <p:cNvPr id="3" name="Title 2">
            <a:extLst>
              <a:ext uri="{FF2B5EF4-FFF2-40B4-BE49-F238E27FC236}">
                <a16:creationId xmlns:a16="http://schemas.microsoft.com/office/drawing/2014/main" id="{A1B74AB5-3838-4A70-B692-AEFBAE3ED7CF}"/>
              </a:ext>
            </a:extLst>
          </p:cNvPr>
          <p:cNvSpPr>
            <a:spLocks noGrp="1"/>
          </p:cNvSpPr>
          <p:nvPr>
            <p:ph type="title"/>
          </p:nvPr>
        </p:nvSpPr>
        <p:spPr/>
        <p:txBody>
          <a:bodyPr/>
          <a:lstStyle/>
          <a:p>
            <a:r>
              <a:rPr lang="en-US" dirty="0"/>
              <a:t>Beware of Ultimate Attribution Error</a:t>
            </a:r>
          </a:p>
        </p:txBody>
      </p:sp>
      <p:sp>
        <p:nvSpPr>
          <p:cNvPr id="4" name="Text Placeholder 3">
            <a:extLst>
              <a:ext uri="{FF2B5EF4-FFF2-40B4-BE49-F238E27FC236}">
                <a16:creationId xmlns:a16="http://schemas.microsoft.com/office/drawing/2014/main" id="{A18544D3-A133-41A2-840B-2313896FDBE0}"/>
              </a:ext>
            </a:extLst>
          </p:cNvPr>
          <p:cNvSpPr>
            <a:spLocks noGrp="1"/>
          </p:cNvSpPr>
          <p:nvPr>
            <p:ph type="body" sz="quarter" idx="13"/>
          </p:nvPr>
        </p:nvSpPr>
        <p:spPr/>
        <p:txBody>
          <a:bodyPr/>
          <a:lstStyle/>
          <a:p>
            <a:r>
              <a:rPr lang="en-US" b="1" dirty="0"/>
              <a:t>Ultimate attribution error</a:t>
            </a:r>
            <a:r>
              <a:rPr lang="en-US" dirty="0"/>
              <a:t>: The tendency to attribute others’ negative behavior to bad intentions while excusing our own bad behavior as a result of the circumstances.</a:t>
            </a:r>
          </a:p>
          <a:p>
            <a:endParaRPr lang="en-US" dirty="0"/>
          </a:p>
        </p:txBody>
      </p:sp>
      <p:pic>
        <p:nvPicPr>
          <p:cNvPr id="6" name="Picture 5" descr="A picture containing text&#10;&#10;Description automatically generated">
            <a:extLst>
              <a:ext uri="{FF2B5EF4-FFF2-40B4-BE49-F238E27FC236}">
                <a16:creationId xmlns:a16="http://schemas.microsoft.com/office/drawing/2014/main" id="{4F04D330-39AB-4238-AF71-088DE82F3D3F}"/>
              </a:ext>
            </a:extLst>
          </p:cNvPr>
          <p:cNvPicPr>
            <a:picLocks noChangeAspect="1"/>
          </p:cNvPicPr>
          <p:nvPr/>
        </p:nvPicPr>
        <p:blipFill>
          <a:blip r:embed="rId2"/>
          <a:stretch>
            <a:fillRect/>
          </a:stretch>
        </p:blipFill>
        <p:spPr>
          <a:xfrm>
            <a:off x="266286" y="1919756"/>
            <a:ext cx="8611428" cy="4525714"/>
          </a:xfrm>
          <a:prstGeom prst="rect">
            <a:avLst/>
          </a:prstGeom>
        </p:spPr>
      </p:pic>
      <p:grpSp>
        <p:nvGrpSpPr>
          <p:cNvPr id="8" name="Group 7">
            <a:extLst>
              <a:ext uri="{FF2B5EF4-FFF2-40B4-BE49-F238E27FC236}">
                <a16:creationId xmlns:a16="http://schemas.microsoft.com/office/drawing/2014/main" id="{016D9C7D-3154-4FCE-9677-E8A760AA53C8}"/>
              </a:ext>
            </a:extLst>
          </p:cNvPr>
          <p:cNvGrpSpPr/>
          <p:nvPr/>
        </p:nvGrpSpPr>
        <p:grpSpPr>
          <a:xfrm>
            <a:off x="2644732" y="2882031"/>
            <a:ext cx="2223760" cy="1604995"/>
            <a:chOff x="2644732" y="2882031"/>
            <a:chExt cx="2223760" cy="1604995"/>
          </a:xfrm>
        </p:grpSpPr>
        <p:sp>
          <p:nvSpPr>
            <p:cNvPr id="7" name="Speech Bubble: Oval 6">
              <a:extLst>
                <a:ext uri="{FF2B5EF4-FFF2-40B4-BE49-F238E27FC236}">
                  <a16:creationId xmlns:a16="http://schemas.microsoft.com/office/drawing/2014/main" id="{C8B5165C-6DA4-45D0-AE35-21745760028C}"/>
                </a:ext>
              </a:extLst>
            </p:cNvPr>
            <p:cNvSpPr/>
            <p:nvPr/>
          </p:nvSpPr>
          <p:spPr>
            <a:xfrm rot="19368689" flipV="1">
              <a:off x="3031672" y="2882031"/>
              <a:ext cx="1473433" cy="1604995"/>
            </a:xfrm>
            <a:prstGeom prst="wedgeEllipseCallout">
              <a:avLst>
                <a:gd name="adj1" fmla="val -37244"/>
                <a:gd name="adj2" fmla="val 79828"/>
              </a:avLst>
            </a:prstGeom>
            <a:noFill/>
            <a:ln w="28575" cap="flat" cmpd="sng" algn="ctr">
              <a:solidFill>
                <a:srgbClr val="FF0000"/>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feld 12">
              <a:extLst>
                <a:ext uri="{FF2B5EF4-FFF2-40B4-BE49-F238E27FC236}">
                  <a16:creationId xmlns:a16="http://schemas.microsoft.com/office/drawing/2014/main" id="{DE3986C4-2B63-4E17-AEB9-3F8E2AB9A85D}"/>
                </a:ext>
              </a:extLst>
            </p:cNvPr>
            <p:cNvSpPr txBox="1"/>
            <p:nvPr/>
          </p:nvSpPr>
          <p:spPr>
            <a:xfrm>
              <a:off x="2644732" y="3115395"/>
              <a:ext cx="2223760" cy="1292662"/>
            </a:xfrm>
            <a:prstGeom prst="rect">
              <a:avLst/>
            </a:prstGeom>
            <a:noFill/>
          </p:spPr>
          <p:txBody>
            <a:bodyPr wrap="square" rtlCol="0">
              <a:spAutoFit/>
            </a:bodyPr>
            <a:lstStyle/>
            <a:p>
              <a:pPr algn="ctr"/>
              <a:r>
                <a:rPr lang="en-US" sz="1300" b="1" dirty="0"/>
                <a:t>They don’t care</a:t>
              </a:r>
              <a:br>
                <a:rPr lang="en-US" sz="1300" b="1" dirty="0"/>
              </a:br>
              <a:r>
                <a:rPr lang="en-US" sz="1300" b="1" dirty="0"/>
                <a:t>about the impact </a:t>
              </a:r>
              <a:br>
                <a:rPr lang="en-US" sz="1300" b="1" dirty="0"/>
              </a:br>
              <a:r>
                <a:rPr lang="en-US" sz="1300" b="1" dirty="0"/>
                <a:t>they are having on </a:t>
              </a:r>
              <a:br>
                <a:rPr lang="en-US" sz="1300" b="1" dirty="0"/>
              </a:br>
              <a:r>
                <a:rPr lang="en-US" sz="1300" b="1" dirty="0"/>
                <a:t>their customers. </a:t>
              </a:r>
              <a:br>
                <a:rPr lang="en-US" sz="1300" b="1" dirty="0"/>
              </a:br>
              <a:r>
                <a:rPr lang="en-US" sz="1300" b="1" dirty="0"/>
                <a:t>They only go for </a:t>
              </a:r>
              <a:br>
                <a:rPr lang="en-US" sz="1300" b="1" dirty="0"/>
              </a:br>
              <a:r>
                <a:rPr lang="en-US" sz="1300" b="1" dirty="0"/>
                <a:t>profit.</a:t>
              </a:r>
            </a:p>
          </p:txBody>
        </p:sp>
      </p:grpSp>
    </p:spTree>
    <p:extLst>
      <p:ext uri="{BB962C8B-B14F-4D97-AF65-F5344CB8AC3E}">
        <p14:creationId xmlns:p14="http://schemas.microsoft.com/office/powerpoint/2010/main" val="323569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C28390-2892-4B05-AAEC-E3CD4D0295DB}"/>
              </a:ext>
            </a:extLst>
          </p:cNvPr>
          <p:cNvSpPr>
            <a:spLocks noGrp="1"/>
          </p:cNvSpPr>
          <p:nvPr>
            <p:ph type="sldNum" sz="quarter" idx="12"/>
          </p:nvPr>
        </p:nvSpPr>
        <p:spPr/>
        <p:txBody>
          <a:bodyPr/>
          <a:lstStyle/>
          <a:p>
            <a:fld id="{A8160BDD-7155-D744-B749-9730458604AD}" type="slidenum">
              <a:rPr lang="en-US" smtClean="0"/>
              <a:t>25</a:t>
            </a:fld>
            <a:endParaRPr lang="en-US" dirty="0"/>
          </a:p>
        </p:txBody>
      </p:sp>
      <p:sp>
        <p:nvSpPr>
          <p:cNvPr id="5" name="Title 4">
            <a:extLst>
              <a:ext uri="{FF2B5EF4-FFF2-40B4-BE49-F238E27FC236}">
                <a16:creationId xmlns:a16="http://schemas.microsoft.com/office/drawing/2014/main" id="{E2432F52-208D-42FD-B8F5-808F4B0C8084}"/>
              </a:ext>
            </a:extLst>
          </p:cNvPr>
          <p:cNvSpPr>
            <a:spLocks noGrp="1"/>
          </p:cNvSpPr>
          <p:nvPr>
            <p:ph type="title"/>
          </p:nvPr>
        </p:nvSpPr>
        <p:spPr/>
        <p:txBody>
          <a:bodyPr/>
          <a:lstStyle/>
          <a:p>
            <a:r>
              <a:rPr lang="en-US" dirty="0"/>
              <a:t>Root Causes of Ethical Failure</a:t>
            </a:r>
          </a:p>
        </p:txBody>
      </p:sp>
      <p:sp>
        <p:nvSpPr>
          <p:cNvPr id="20" name="Rounded Rectangle 143">
            <a:extLst>
              <a:ext uri="{FF2B5EF4-FFF2-40B4-BE49-F238E27FC236}">
                <a16:creationId xmlns:a16="http://schemas.microsoft.com/office/drawing/2014/main" id="{15E778C0-1BB0-4444-882B-F98D048FE165}"/>
              </a:ext>
            </a:extLst>
          </p:cNvPr>
          <p:cNvSpPr/>
          <p:nvPr/>
        </p:nvSpPr>
        <p:spPr>
          <a:xfrm>
            <a:off x="1644661" y="1991830"/>
            <a:ext cx="1724025" cy="518996"/>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Root Cause</a:t>
            </a:r>
          </a:p>
        </p:txBody>
      </p:sp>
      <p:sp>
        <p:nvSpPr>
          <p:cNvPr id="21" name="Rounded Rectangle 143">
            <a:extLst>
              <a:ext uri="{FF2B5EF4-FFF2-40B4-BE49-F238E27FC236}">
                <a16:creationId xmlns:a16="http://schemas.microsoft.com/office/drawing/2014/main" id="{746AFB73-129E-CB42-9220-C974FEA1ECC4}"/>
              </a:ext>
            </a:extLst>
          </p:cNvPr>
          <p:cNvSpPr/>
          <p:nvPr/>
        </p:nvSpPr>
        <p:spPr>
          <a:xfrm>
            <a:off x="3845197" y="1991830"/>
            <a:ext cx="3617906" cy="518996"/>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Example</a:t>
            </a:r>
          </a:p>
        </p:txBody>
      </p:sp>
      <p:sp>
        <p:nvSpPr>
          <p:cNvPr id="8" name="Rounded Rectangle 142">
            <a:extLst>
              <a:ext uri="{FF2B5EF4-FFF2-40B4-BE49-F238E27FC236}">
                <a16:creationId xmlns:a16="http://schemas.microsoft.com/office/drawing/2014/main" id="{24727A02-9D86-EE43-B3FF-2D0F9572B1A5}"/>
              </a:ext>
            </a:extLst>
          </p:cNvPr>
          <p:cNvSpPr/>
          <p:nvPr/>
        </p:nvSpPr>
        <p:spPr>
          <a:xfrm>
            <a:off x="1644661" y="3704860"/>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Awareness</a:t>
            </a:r>
          </a:p>
        </p:txBody>
      </p:sp>
      <p:sp>
        <p:nvSpPr>
          <p:cNvPr id="36" name="AutoShape 304">
            <a:extLst>
              <a:ext uri="{FF2B5EF4-FFF2-40B4-BE49-F238E27FC236}">
                <a16:creationId xmlns:a16="http://schemas.microsoft.com/office/drawing/2014/main" id="{9483560C-F139-7445-8A1C-BB64C40A8981}"/>
              </a:ext>
            </a:extLst>
          </p:cNvPr>
          <p:cNvSpPr>
            <a:spLocks noChangeArrowheads="1"/>
          </p:cNvSpPr>
          <p:nvPr/>
        </p:nvSpPr>
        <p:spPr bwMode="auto">
          <a:xfrm>
            <a:off x="3375107" y="3622183"/>
            <a:ext cx="423222" cy="43999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Rounded Rectangle 142">
            <a:extLst>
              <a:ext uri="{FF2B5EF4-FFF2-40B4-BE49-F238E27FC236}">
                <a16:creationId xmlns:a16="http://schemas.microsoft.com/office/drawing/2014/main" id="{0E0727A2-05E6-864F-AFAA-9C27FE6769A9}"/>
              </a:ext>
            </a:extLst>
          </p:cNvPr>
          <p:cNvSpPr/>
          <p:nvPr/>
        </p:nvSpPr>
        <p:spPr>
          <a:xfrm>
            <a:off x="3845197" y="3704860"/>
            <a:ext cx="361790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Facebook Portal’s Person Recognition</a:t>
            </a:r>
          </a:p>
        </p:txBody>
      </p:sp>
      <p:sp>
        <p:nvSpPr>
          <p:cNvPr id="7" name="AutoShape 304">
            <a:extLst>
              <a:ext uri="{FF2B5EF4-FFF2-40B4-BE49-F238E27FC236}">
                <a16:creationId xmlns:a16="http://schemas.microsoft.com/office/drawing/2014/main" id="{7F58A770-34CA-E14F-B82B-81BF2566804E}"/>
              </a:ext>
            </a:extLst>
          </p:cNvPr>
          <p:cNvSpPr>
            <a:spLocks noChangeArrowheads="1"/>
          </p:cNvSpPr>
          <p:nvPr/>
        </p:nvSpPr>
        <p:spPr bwMode="auto">
          <a:xfrm>
            <a:off x="3375107" y="2850256"/>
            <a:ext cx="423222" cy="43999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ounded Rectangle 142">
            <a:extLst>
              <a:ext uri="{FF2B5EF4-FFF2-40B4-BE49-F238E27FC236}">
                <a16:creationId xmlns:a16="http://schemas.microsoft.com/office/drawing/2014/main" id="{6221F273-2E11-3C4E-A404-B29E241086FF}"/>
              </a:ext>
            </a:extLst>
          </p:cNvPr>
          <p:cNvSpPr/>
          <p:nvPr/>
        </p:nvSpPr>
        <p:spPr>
          <a:xfrm>
            <a:off x="1644661" y="2932933"/>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Intent</a:t>
            </a:r>
          </a:p>
        </p:txBody>
      </p:sp>
      <p:sp>
        <p:nvSpPr>
          <p:cNvPr id="45" name="Rounded Rectangle 142">
            <a:extLst>
              <a:ext uri="{FF2B5EF4-FFF2-40B4-BE49-F238E27FC236}">
                <a16:creationId xmlns:a16="http://schemas.microsoft.com/office/drawing/2014/main" id="{171470C0-AD41-E846-8653-FF4FF1F6CAF4}"/>
              </a:ext>
            </a:extLst>
          </p:cNvPr>
          <p:cNvSpPr/>
          <p:nvPr/>
        </p:nvSpPr>
        <p:spPr>
          <a:xfrm>
            <a:off x="3845197" y="2932933"/>
            <a:ext cx="361790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Cambridge Analytica</a:t>
            </a:r>
          </a:p>
        </p:txBody>
      </p:sp>
      <p:sp>
        <p:nvSpPr>
          <p:cNvPr id="22" name="Slide Number Placeholder 3">
            <a:extLst>
              <a:ext uri="{FF2B5EF4-FFF2-40B4-BE49-F238E27FC236}">
                <a16:creationId xmlns:a16="http://schemas.microsoft.com/office/drawing/2014/main" id="{A624A095-A4C0-3F4B-BCDF-477EC76A674D}"/>
              </a:ext>
            </a:extLst>
          </p:cNvPr>
          <p:cNvSpPr txBox="1">
            <a:spLocks/>
          </p:cNvSpPr>
          <p:nvPr/>
        </p:nvSpPr>
        <p:spPr>
          <a:xfrm>
            <a:off x="6820584" y="7218356"/>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160BDD-7155-D744-B749-9730458604AD}" type="slidenum">
              <a:rPr lang="en-US" smtClean="0"/>
              <a:pPr/>
              <a:t>25</a:t>
            </a:fld>
            <a:endParaRPr lang="en-US" dirty="0"/>
          </a:p>
        </p:txBody>
      </p:sp>
      <p:sp>
        <p:nvSpPr>
          <p:cNvPr id="10" name="Rounded Rectangle 142">
            <a:extLst>
              <a:ext uri="{FF2B5EF4-FFF2-40B4-BE49-F238E27FC236}">
                <a16:creationId xmlns:a16="http://schemas.microsoft.com/office/drawing/2014/main" id="{C4F62408-7D17-554F-B04F-63A3CB9AFA1A}"/>
              </a:ext>
            </a:extLst>
          </p:cNvPr>
          <p:cNvSpPr/>
          <p:nvPr/>
        </p:nvSpPr>
        <p:spPr>
          <a:xfrm>
            <a:off x="1644661" y="4467383"/>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Analysis</a:t>
            </a:r>
          </a:p>
        </p:txBody>
      </p:sp>
      <p:sp>
        <p:nvSpPr>
          <p:cNvPr id="44" name="Rounded Rectangle 142">
            <a:extLst>
              <a:ext uri="{FF2B5EF4-FFF2-40B4-BE49-F238E27FC236}">
                <a16:creationId xmlns:a16="http://schemas.microsoft.com/office/drawing/2014/main" id="{D38143E7-482E-4744-9153-BFF5573D4978}"/>
              </a:ext>
            </a:extLst>
          </p:cNvPr>
          <p:cNvSpPr/>
          <p:nvPr/>
        </p:nvSpPr>
        <p:spPr>
          <a:xfrm>
            <a:off x="3845197" y="4467383"/>
            <a:ext cx="361790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000000"/>
                </a:solidFill>
                <a:latin typeface="Calibri"/>
                <a:cs typeface="Calibri"/>
              </a:rPr>
              <a:t>Apple vs. the FBI</a:t>
            </a:r>
            <a:endParaRPr kumimoji="0" lang="en-US" sz="1300" b="1" i="0" u="none" strike="noStrike" kern="0" cap="none" spc="0" normalizeH="0" baseline="0" noProof="0" dirty="0">
              <a:ln>
                <a:noFill/>
              </a:ln>
              <a:solidFill>
                <a:srgbClr val="000000"/>
              </a:solidFill>
              <a:effectLst/>
              <a:uLnTx/>
              <a:uFillTx/>
              <a:latin typeface="Calibri"/>
              <a:ea typeface="+mn-ea"/>
              <a:cs typeface="Calibri"/>
            </a:endParaRPr>
          </a:p>
        </p:txBody>
      </p:sp>
      <p:sp>
        <p:nvSpPr>
          <p:cNvPr id="24" name="AutoShape 304">
            <a:extLst>
              <a:ext uri="{FF2B5EF4-FFF2-40B4-BE49-F238E27FC236}">
                <a16:creationId xmlns:a16="http://schemas.microsoft.com/office/drawing/2014/main" id="{9386AB1B-AEFE-DE4B-9408-ED09BF30F6A7}"/>
              </a:ext>
            </a:extLst>
          </p:cNvPr>
          <p:cNvSpPr>
            <a:spLocks noChangeArrowheads="1"/>
          </p:cNvSpPr>
          <p:nvPr/>
        </p:nvSpPr>
        <p:spPr bwMode="auto">
          <a:xfrm>
            <a:off x="3375107" y="4394110"/>
            <a:ext cx="423222" cy="43999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Rounded Rectangle 142">
            <a:extLst>
              <a:ext uri="{FF2B5EF4-FFF2-40B4-BE49-F238E27FC236}">
                <a16:creationId xmlns:a16="http://schemas.microsoft.com/office/drawing/2014/main" id="{EE89498A-BB36-6D4E-ABB8-453A41C813A8}"/>
              </a:ext>
            </a:extLst>
          </p:cNvPr>
          <p:cNvSpPr/>
          <p:nvPr/>
        </p:nvSpPr>
        <p:spPr>
          <a:xfrm>
            <a:off x="1644661" y="5248715"/>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Governance</a:t>
            </a:r>
          </a:p>
        </p:txBody>
      </p:sp>
      <p:sp>
        <p:nvSpPr>
          <p:cNvPr id="25" name="Rounded Rectangle 142">
            <a:extLst>
              <a:ext uri="{FF2B5EF4-FFF2-40B4-BE49-F238E27FC236}">
                <a16:creationId xmlns:a16="http://schemas.microsoft.com/office/drawing/2014/main" id="{CC53086E-9B94-4443-A2BC-C531E91D96B9}"/>
              </a:ext>
            </a:extLst>
          </p:cNvPr>
          <p:cNvSpPr/>
          <p:nvPr/>
        </p:nvSpPr>
        <p:spPr>
          <a:xfrm>
            <a:off x="3845197" y="5248715"/>
            <a:ext cx="361790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YouTube’s Recommender System Feedback Loop</a:t>
            </a:r>
          </a:p>
        </p:txBody>
      </p:sp>
      <p:sp>
        <p:nvSpPr>
          <p:cNvPr id="19" name="AutoShape 304">
            <a:extLst>
              <a:ext uri="{FF2B5EF4-FFF2-40B4-BE49-F238E27FC236}">
                <a16:creationId xmlns:a16="http://schemas.microsoft.com/office/drawing/2014/main" id="{316A210B-823D-4DCE-BAA8-D58DD0F3378F}"/>
              </a:ext>
            </a:extLst>
          </p:cNvPr>
          <p:cNvSpPr>
            <a:spLocks noChangeArrowheads="1"/>
          </p:cNvSpPr>
          <p:nvPr/>
        </p:nvSpPr>
        <p:spPr bwMode="auto">
          <a:xfrm>
            <a:off x="3375107" y="5166038"/>
            <a:ext cx="423222" cy="439990"/>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7473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B729B-DAB7-45F0-90F7-D22F04ED938A}"/>
              </a:ext>
            </a:extLst>
          </p:cNvPr>
          <p:cNvSpPr>
            <a:spLocks noGrp="1"/>
          </p:cNvSpPr>
          <p:nvPr>
            <p:ph type="sldNum" sz="quarter" idx="12"/>
          </p:nvPr>
        </p:nvSpPr>
        <p:spPr/>
        <p:txBody>
          <a:bodyPr/>
          <a:lstStyle/>
          <a:p>
            <a:fld id="{A8160BDD-7155-D744-B749-9730458604AD}" type="slidenum">
              <a:rPr lang="en-US" smtClean="0"/>
              <a:pPr/>
              <a:t>26</a:t>
            </a:fld>
            <a:endParaRPr lang="en-US" dirty="0"/>
          </a:p>
        </p:txBody>
      </p:sp>
      <p:sp>
        <p:nvSpPr>
          <p:cNvPr id="4" name="Title 3">
            <a:extLst>
              <a:ext uri="{FF2B5EF4-FFF2-40B4-BE49-F238E27FC236}">
                <a16:creationId xmlns:a16="http://schemas.microsoft.com/office/drawing/2014/main" id="{433D936A-2748-4CAE-A2F4-17F5D66E7C5D}"/>
              </a:ext>
            </a:extLst>
          </p:cNvPr>
          <p:cNvSpPr>
            <a:spLocks noGrp="1"/>
          </p:cNvSpPr>
          <p:nvPr>
            <p:ph type="title"/>
          </p:nvPr>
        </p:nvSpPr>
        <p:spPr/>
        <p:txBody>
          <a:bodyPr/>
          <a:lstStyle/>
          <a:p>
            <a:r>
              <a:rPr lang="en-US" dirty="0"/>
              <a:t>Awareness</a:t>
            </a:r>
          </a:p>
        </p:txBody>
      </p:sp>
      <p:grpSp>
        <p:nvGrpSpPr>
          <p:cNvPr id="3" name="Group 2">
            <a:extLst>
              <a:ext uri="{FF2B5EF4-FFF2-40B4-BE49-F238E27FC236}">
                <a16:creationId xmlns:a16="http://schemas.microsoft.com/office/drawing/2014/main" id="{9A862AF0-AB6E-45FF-9CE7-5E4BA1392C0B}"/>
              </a:ext>
            </a:extLst>
          </p:cNvPr>
          <p:cNvGrpSpPr/>
          <p:nvPr/>
        </p:nvGrpSpPr>
        <p:grpSpPr>
          <a:xfrm>
            <a:off x="461803" y="1471590"/>
            <a:ext cx="8239157" cy="4860442"/>
            <a:chOff x="715027" y="1471590"/>
            <a:chExt cx="8239157" cy="4860442"/>
          </a:xfrm>
        </p:grpSpPr>
        <p:sp>
          <p:nvSpPr>
            <p:cNvPr id="13" name="Rounded Rectangle 148">
              <a:extLst>
                <a:ext uri="{FF2B5EF4-FFF2-40B4-BE49-F238E27FC236}">
                  <a16:creationId xmlns:a16="http://schemas.microsoft.com/office/drawing/2014/main" id="{6217BCB5-3C1F-D44C-AF58-A02DE99E7EE8}"/>
                </a:ext>
              </a:extLst>
            </p:cNvPr>
            <p:cNvSpPr/>
            <p:nvPr/>
          </p:nvSpPr>
          <p:spPr>
            <a:xfrm>
              <a:off x="715027" y="3107201"/>
              <a:ext cx="7334463" cy="1161621"/>
            </a:xfrm>
            <a:prstGeom prst="roundRect">
              <a:avLst/>
            </a:prstGeom>
            <a:solidFill>
              <a:srgbClr val="FFFFFF"/>
            </a:solidFill>
            <a:ln w="28575" cap="flat" cmpd="sng" algn="ctr">
              <a:solidFill>
                <a:srgbClr val="FF0000"/>
              </a:solidFill>
              <a:prstDash val="solid"/>
              <a:rou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Calibri"/>
                <a:ea typeface="+mn-ea"/>
                <a:cs typeface="Calibri"/>
              </a:endParaRPr>
            </a:p>
          </p:txBody>
        </p:sp>
        <p:pic>
          <p:nvPicPr>
            <p:cNvPr id="5" name="Graphic 6" descr="Brainstorm">
              <a:extLst>
                <a:ext uri="{FF2B5EF4-FFF2-40B4-BE49-F238E27FC236}">
                  <a16:creationId xmlns:a16="http://schemas.microsoft.com/office/drawing/2014/main" id="{705C2731-A3A8-304B-B993-1B0063F67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337" y="3221182"/>
              <a:ext cx="914400" cy="914400"/>
            </a:xfrm>
            <a:prstGeom prst="rect">
              <a:avLst/>
            </a:prstGeom>
          </p:spPr>
        </p:pic>
        <p:pic>
          <p:nvPicPr>
            <p:cNvPr id="6" name="Graphic 8" descr="Business Growth">
              <a:extLst>
                <a:ext uri="{FF2B5EF4-FFF2-40B4-BE49-F238E27FC236}">
                  <a16:creationId xmlns:a16="http://schemas.microsoft.com/office/drawing/2014/main" id="{4CA4688A-3676-C348-A0D8-CFD3706F0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337" y="5417632"/>
              <a:ext cx="914400" cy="914400"/>
            </a:xfrm>
            <a:prstGeom prst="rect">
              <a:avLst/>
            </a:prstGeom>
          </p:spPr>
        </p:pic>
        <p:pic>
          <p:nvPicPr>
            <p:cNvPr id="7" name="Graphic 10" descr="Playbook">
              <a:extLst>
                <a:ext uri="{FF2B5EF4-FFF2-40B4-BE49-F238E27FC236}">
                  <a16:creationId xmlns:a16="http://schemas.microsoft.com/office/drawing/2014/main" id="{6EE77F1C-2AED-5041-9855-970AA41829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337" y="4319407"/>
              <a:ext cx="914400" cy="914400"/>
            </a:xfrm>
            <a:prstGeom prst="rect">
              <a:avLst/>
            </a:prstGeom>
          </p:spPr>
        </p:pic>
        <p:pic>
          <p:nvPicPr>
            <p:cNvPr id="8" name="Graphic 12" descr="Phone Vibration">
              <a:extLst>
                <a:ext uri="{FF2B5EF4-FFF2-40B4-BE49-F238E27FC236}">
                  <a16:creationId xmlns:a16="http://schemas.microsoft.com/office/drawing/2014/main" id="{1FF95253-4B07-0E46-8955-D0CD1F119D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0337" y="2122957"/>
              <a:ext cx="914400" cy="914400"/>
            </a:xfrm>
            <a:prstGeom prst="rect">
              <a:avLst/>
            </a:prstGeom>
          </p:spPr>
        </p:pic>
        <p:sp>
          <p:nvSpPr>
            <p:cNvPr id="9" name="Rounded Rectangle 17">
              <a:extLst>
                <a:ext uri="{FF2B5EF4-FFF2-40B4-BE49-F238E27FC236}">
                  <a16:creationId xmlns:a16="http://schemas.microsoft.com/office/drawing/2014/main" id="{76BDA661-116F-A44E-9834-41038D12133F}"/>
                </a:ext>
              </a:extLst>
            </p:cNvPr>
            <p:cNvSpPr/>
            <p:nvPr/>
          </p:nvSpPr>
          <p:spPr>
            <a:xfrm>
              <a:off x="2339439" y="2207091"/>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Facebook’s Portal Platform: An AI-powered smart camera that follows users’ faces.</a:t>
              </a:r>
              <a:endParaRPr lang="en-GB" sz="1400" b="1" dirty="0"/>
            </a:p>
          </p:txBody>
        </p:sp>
        <p:sp>
          <p:nvSpPr>
            <p:cNvPr id="10" name="Rounded Rectangle 18">
              <a:extLst>
                <a:ext uri="{FF2B5EF4-FFF2-40B4-BE49-F238E27FC236}">
                  <a16:creationId xmlns:a16="http://schemas.microsoft.com/office/drawing/2014/main" id="{1F117D60-9E36-E843-9333-464EB6253181}"/>
                </a:ext>
              </a:extLst>
            </p:cNvPr>
            <p:cNvSpPr/>
            <p:nvPr/>
          </p:nvSpPr>
          <p:spPr>
            <a:xfrm>
              <a:off x="2339438" y="332020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Portal was more likely to follow the faces of white users than of Black users.</a:t>
              </a:r>
              <a:endParaRPr lang="en-GB" sz="1400" b="1" dirty="0"/>
            </a:p>
          </p:txBody>
        </p:sp>
        <p:sp>
          <p:nvSpPr>
            <p:cNvPr id="11" name="Rounded Rectangle 19">
              <a:extLst>
                <a:ext uri="{FF2B5EF4-FFF2-40B4-BE49-F238E27FC236}">
                  <a16:creationId xmlns:a16="http://schemas.microsoft.com/office/drawing/2014/main" id="{42B9AE94-05EF-BB45-B66D-FCEAE9CE4B4C}"/>
                </a:ext>
              </a:extLst>
            </p:cNvPr>
            <p:cNvSpPr/>
            <p:nvPr/>
          </p:nvSpPr>
          <p:spPr>
            <a:xfrm>
              <a:off x="2339438" y="4418464"/>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Moral challenge: </a:t>
              </a:r>
              <a:r>
                <a:rPr lang="en-GB" sz="1400" dirty="0"/>
                <a:t>The product design contains racial bias. Facebook risks valuing convenience over inclusion and fairness.</a:t>
              </a:r>
              <a:endParaRPr lang="en-GB" sz="1400" b="1" dirty="0"/>
            </a:p>
          </p:txBody>
        </p:sp>
        <p:sp>
          <p:nvSpPr>
            <p:cNvPr id="12" name="Rounded Rectangle 20">
              <a:extLst>
                <a:ext uri="{FF2B5EF4-FFF2-40B4-BE49-F238E27FC236}">
                  <a16:creationId xmlns:a16="http://schemas.microsoft.com/office/drawing/2014/main" id="{2916C3EC-FA64-4B43-92EE-D9DB87F9AFF4}"/>
                </a:ext>
              </a:extLst>
            </p:cNvPr>
            <p:cNvSpPr/>
            <p:nvPr/>
          </p:nvSpPr>
          <p:spPr>
            <a:xfrm>
              <a:off x="2339438" y="541763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Solution: </a:t>
              </a:r>
              <a:r>
                <a:rPr lang="en-GB" sz="1400" dirty="0"/>
                <a:t>Develop product with a representative dataset, and create framework for inclusive AI</a:t>
              </a:r>
              <a:r>
                <a:rPr lang="en-GB" sz="1400" b="1" dirty="0"/>
                <a:t>.</a:t>
              </a:r>
            </a:p>
          </p:txBody>
        </p:sp>
        <p:cxnSp>
          <p:nvCxnSpPr>
            <p:cNvPr id="14" name="Straight Arrow Connector 6">
              <a:extLst>
                <a:ext uri="{FF2B5EF4-FFF2-40B4-BE49-F238E27FC236}">
                  <a16:creationId xmlns:a16="http://schemas.microsoft.com/office/drawing/2014/main" id="{FEE9BFA0-6796-0146-9134-E9BF853A68F4}"/>
                </a:ext>
              </a:extLst>
            </p:cNvPr>
            <p:cNvCxnSpPr>
              <a:cxnSpLocks/>
              <a:stCxn id="17" idx="2"/>
            </p:cNvCxnSpPr>
            <p:nvPr/>
          </p:nvCxnSpPr>
          <p:spPr>
            <a:xfrm flipH="1">
              <a:off x="7428016" y="2255601"/>
              <a:ext cx="561762" cy="851600"/>
            </a:xfrm>
            <a:prstGeom prst="straightConnector1">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le 143">
              <a:extLst>
                <a:ext uri="{FF2B5EF4-FFF2-40B4-BE49-F238E27FC236}">
                  <a16:creationId xmlns:a16="http://schemas.microsoft.com/office/drawing/2014/main" id="{DDD56CCD-6B62-2B40-AE60-0764336486E0}"/>
                </a:ext>
              </a:extLst>
            </p:cNvPr>
            <p:cNvSpPr/>
            <p:nvPr/>
          </p:nvSpPr>
          <p:spPr>
            <a:xfrm>
              <a:off x="7025371" y="1539316"/>
              <a:ext cx="1928813" cy="716285"/>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Detecting the problem is an awareness challenge.</a:t>
              </a:r>
            </a:p>
          </p:txBody>
        </p:sp>
        <p:sp>
          <p:nvSpPr>
            <p:cNvPr id="19" name="Rounded Rectangle 143">
              <a:extLst>
                <a:ext uri="{FF2B5EF4-FFF2-40B4-BE49-F238E27FC236}">
                  <a16:creationId xmlns:a16="http://schemas.microsoft.com/office/drawing/2014/main" id="{A0C71835-8198-6843-A25D-40B70E355CE2}"/>
                </a:ext>
              </a:extLst>
            </p:cNvPr>
            <p:cNvSpPr/>
            <p:nvPr/>
          </p:nvSpPr>
          <p:spPr>
            <a:xfrm>
              <a:off x="1187238" y="1471590"/>
              <a:ext cx="2128779" cy="324890"/>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Recap: Facebook Portal</a:t>
              </a:r>
            </a:p>
          </p:txBody>
        </p:sp>
      </p:grpSp>
    </p:spTree>
    <p:extLst>
      <p:ext uri="{BB962C8B-B14F-4D97-AF65-F5344CB8AC3E}">
        <p14:creationId xmlns:p14="http://schemas.microsoft.com/office/powerpoint/2010/main" val="2221235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B729B-DAB7-45F0-90F7-D22F04ED938A}"/>
              </a:ext>
            </a:extLst>
          </p:cNvPr>
          <p:cNvSpPr>
            <a:spLocks noGrp="1"/>
          </p:cNvSpPr>
          <p:nvPr>
            <p:ph type="sldNum" sz="quarter" idx="12"/>
          </p:nvPr>
        </p:nvSpPr>
        <p:spPr/>
        <p:txBody>
          <a:bodyPr/>
          <a:lstStyle/>
          <a:p>
            <a:fld id="{A8160BDD-7155-D744-B749-9730458604AD}" type="slidenum">
              <a:rPr lang="en-US" smtClean="0"/>
              <a:pPr/>
              <a:t>27</a:t>
            </a:fld>
            <a:endParaRPr lang="en-US" dirty="0"/>
          </a:p>
        </p:txBody>
      </p:sp>
      <p:sp>
        <p:nvSpPr>
          <p:cNvPr id="4" name="Title 3">
            <a:extLst>
              <a:ext uri="{FF2B5EF4-FFF2-40B4-BE49-F238E27FC236}">
                <a16:creationId xmlns:a16="http://schemas.microsoft.com/office/drawing/2014/main" id="{433D936A-2748-4CAE-A2F4-17F5D66E7C5D}"/>
              </a:ext>
            </a:extLst>
          </p:cNvPr>
          <p:cNvSpPr>
            <a:spLocks noGrp="1"/>
          </p:cNvSpPr>
          <p:nvPr>
            <p:ph type="title"/>
          </p:nvPr>
        </p:nvSpPr>
        <p:spPr/>
        <p:txBody>
          <a:bodyPr/>
          <a:lstStyle/>
          <a:p>
            <a:r>
              <a:rPr lang="en-US" dirty="0"/>
              <a:t>Analysis</a:t>
            </a:r>
          </a:p>
        </p:txBody>
      </p:sp>
      <p:grpSp>
        <p:nvGrpSpPr>
          <p:cNvPr id="3" name="Group 2">
            <a:extLst>
              <a:ext uri="{FF2B5EF4-FFF2-40B4-BE49-F238E27FC236}">
                <a16:creationId xmlns:a16="http://schemas.microsoft.com/office/drawing/2014/main" id="{F812BA05-CE0B-4C05-B08A-076CB06768AA}"/>
              </a:ext>
            </a:extLst>
          </p:cNvPr>
          <p:cNvGrpSpPr/>
          <p:nvPr/>
        </p:nvGrpSpPr>
        <p:grpSpPr>
          <a:xfrm>
            <a:off x="454909" y="1515515"/>
            <a:ext cx="8239157" cy="4722658"/>
            <a:chOff x="722201" y="1515515"/>
            <a:chExt cx="8239157" cy="4722658"/>
          </a:xfrm>
        </p:grpSpPr>
        <p:sp>
          <p:nvSpPr>
            <p:cNvPr id="23" name="Rounded Rectangle 148">
              <a:extLst>
                <a:ext uri="{FF2B5EF4-FFF2-40B4-BE49-F238E27FC236}">
                  <a16:creationId xmlns:a16="http://schemas.microsoft.com/office/drawing/2014/main" id="{86546411-746C-084D-BB7F-2DCA95B96E4B}"/>
                </a:ext>
              </a:extLst>
            </p:cNvPr>
            <p:cNvSpPr/>
            <p:nvPr/>
          </p:nvSpPr>
          <p:spPr>
            <a:xfrm>
              <a:off x="722201" y="3528140"/>
              <a:ext cx="7334463" cy="1161621"/>
            </a:xfrm>
            <a:prstGeom prst="roundRect">
              <a:avLst/>
            </a:prstGeom>
            <a:solidFill>
              <a:srgbClr val="FFFFFF"/>
            </a:solidFill>
            <a:ln w="28575" cap="flat" cmpd="sng" algn="ctr">
              <a:solidFill>
                <a:srgbClr val="FF0000"/>
              </a:solidFill>
              <a:prstDash val="solid"/>
              <a:rou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24" name="Straight Arrow Connector 6">
              <a:extLst>
                <a:ext uri="{FF2B5EF4-FFF2-40B4-BE49-F238E27FC236}">
                  <a16:creationId xmlns:a16="http://schemas.microsoft.com/office/drawing/2014/main" id="{FF1C261B-0EFE-7E4F-BC96-9861A67713B4}"/>
                </a:ext>
              </a:extLst>
            </p:cNvPr>
            <p:cNvCxnSpPr>
              <a:cxnSpLocks/>
              <a:stCxn id="25" idx="2"/>
            </p:cNvCxnSpPr>
            <p:nvPr/>
          </p:nvCxnSpPr>
          <p:spPr>
            <a:xfrm flipH="1">
              <a:off x="7435190" y="2676540"/>
              <a:ext cx="561762" cy="851600"/>
            </a:xfrm>
            <a:prstGeom prst="straightConnector1">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143">
              <a:extLst>
                <a:ext uri="{FF2B5EF4-FFF2-40B4-BE49-F238E27FC236}">
                  <a16:creationId xmlns:a16="http://schemas.microsoft.com/office/drawing/2014/main" id="{64253A1B-3071-4440-ACD7-0C5362843B63}"/>
                </a:ext>
              </a:extLst>
            </p:cNvPr>
            <p:cNvSpPr/>
            <p:nvPr/>
          </p:nvSpPr>
          <p:spPr>
            <a:xfrm>
              <a:off x="7032545" y="1762141"/>
              <a:ext cx="1928813" cy="914399"/>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Apple faced a difficult tradeoff that </a:t>
              </a:r>
              <a:r>
                <a:rPr lang="en-US" sz="1300" b="1" kern="0" dirty="0">
                  <a:solidFill>
                    <a:srgbClr val="FFFFFF"/>
                  </a:solidFill>
                  <a:cs typeface="Calibri"/>
                </a:rPr>
                <a:t>is still controversial today. </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5" name="AutoShape 304">
              <a:extLst>
                <a:ext uri="{FF2B5EF4-FFF2-40B4-BE49-F238E27FC236}">
                  <a16:creationId xmlns:a16="http://schemas.microsoft.com/office/drawing/2014/main" id="{5BF6ABE0-9E52-964E-AE74-2CF73D61CC95}"/>
                </a:ext>
              </a:extLst>
            </p:cNvPr>
            <p:cNvSpPr>
              <a:spLocks noChangeArrowheads="1"/>
            </p:cNvSpPr>
            <p:nvPr/>
          </p:nvSpPr>
          <p:spPr bwMode="auto">
            <a:xfrm>
              <a:off x="4765964" y="4734602"/>
              <a:ext cx="2757989" cy="1503571"/>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AutoShape 304">
              <a:extLst>
                <a:ext uri="{FF2B5EF4-FFF2-40B4-BE49-F238E27FC236}">
                  <a16:creationId xmlns:a16="http://schemas.microsoft.com/office/drawing/2014/main" id="{DB231B98-1B22-4B4B-8545-2E1067C0A30B}"/>
                </a:ext>
              </a:extLst>
            </p:cNvPr>
            <p:cNvSpPr>
              <a:spLocks noChangeArrowheads="1"/>
            </p:cNvSpPr>
            <p:nvPr/>
          </p:nvSpPr>
          <p:spPr bwMode="auto">
            <a:xfrm rot="10800000">
              <a:off x="1564629" y="4734602"/>
              <a:ext cx="2757989" cy="1503571"/>
            </a:xfrm>
            <a:prstGeom prst="rightArrow">
              <a:avLst>
                <a:gd name="adj1" fmla="val 52602"/>
                <a:gd name="adj2" fmla="val 59572"/>
              </a:avLst>
            </a:prstGeom>
            <a:solidFill>
              <a:schemeClr val="accent3"/>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Rechteck 9">
              <a:extLst>
                <a:ext uri="{FF2B5EF4-FFF2-40B4-BE49-F238E27FC236}">
                  <a16:creationId xmlns:a16="http://schemas.microsoft.com/office/drawing/2014/main" id="{7F96EDF1-1033-074C-A370-BE8C63480BFE}"/>
                </a:ext>
              </a:extLst>
            </p:cNvPr>
            <p:cNvSpPr/>
            <p:nvPr/>
          </p:nvSpPr>
          <p:spPr>
            <a:xfrm>
              <a:off x="3480588" y="4734602"/>
              <a:ext cx="873957" cy="369332"/>
            </a:xfrm>
            <a:prstGeom prst="rect">
              <a:avLst/>
            </a:prstGeom>
          </p:spPr>
          <p:txBody>
            <a:bodyPr wrap="none">
              <a:spAutoFit/>
            </a:bodyPr>
            <a:lstStyle/>
            <a:p>
              <a:pPr lvl="0" defTabSz="914400">
                <a:defRPr/>
              </a:pPr>
              <a:r>
                <a:rPr lang="en-US" b="1" kern="0" dirty="0">
                  <a:solidFill>
                    <a:sysClr val="windowText" lastClr="000000"/>
                  </a:solidFill>
                </a:rPr>
                <a:t>Privacy</a:t>
              </a:r>
            </a:p>
          </p:txBody>
        </p:sp>
        <p:pic>
          <p:nvPicPr>
            <p:cNvPr id="11" name="Graphic 6" descr="Brainstorm">
              <a:extLst>
                <a:ext uri="{FF2B5EF4-FFF2-40B4-BE49-F238E27FC236}">
                  <a16:creationId xmlns:a16="http://schemas.microsoft.com/office/drawing/2014/main" id="{EB20B172-41FA-2844-9E8D-F0649C572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961" y="2613740"/>
              <a:ext cx="914400" cy="914400"/>
            </a:xfrm>
            <a:prstGeom prst="rect">
              <a:avLst/>
            </a:prstGeom>
          </p:spPr>
        </p:pic>
        <p:pic>
          <p:nvPicPr>
            <p:cNvPr id="12" name="Graphic 10" descr="Playbook">
              <a:extLst>
                <a:ext uri="{FF2B5EF4-FFF2-40B4-BE49-F238E27FC236}">
                  <a16:creationId xmlns:a16="http://schemas.microsoft.com/office/drawing/2014/main" id="{244D7876-23D6-AA4F-8E42-9B096A7B03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961" y="3711965"/>
              <a:ext cx="914400" cy="914400"/>
            </a:xfrm>
            <a:prstGeom prst="rect">
              <a:avLst/>
            </a:prstGeom>
          </p:spPr>
        </p:pic>
        <p:pic>
          <p:nvPicPr>
            <p:cNvPr id="13" name="Graphic 12" descr="Phone Vibration">
              <a:extLst>
                <a:ext uri="{FF2B5EF4-FFF2-40B4-BE49-F238E27FC236}">
                  <a16:creationId xmlns:a16="http://schemas.microsoft.com/office/drawing/2014/main" id="{6768DA26-82A8-1C4A-AE91-A34F5DD86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961" y="1515515"/>
              <a:ext cx="914400" cy="914400"/>
            </a:xfrm>
            <a:prstGeom prst="rect">
              <a:avLst/>
            </a:prstGeom>
          </p:spPr>
        </p:pic>
        <p:sp>
          <p:nvSpPr>
            <p:cNvPr id="14" name="Rounded Rectangle 17">
              <a:extLst>
                <a:ext uri="{FF2B5EF4-FFF2-40B4-BE49-F238E27FC236}">
                  <a16:creationId xmlns:a16="http://schemas.microsoft.com/office/drawing/2014/main" id="{C7C05B57-8455-5447-8991-5FBC8654825D}"/>
                </a:ext>
              </a:extLst>
            </p:cNvPr>
            <p:cNvSpPr/>
            <p:nvPr/>
          </p:nvSpPr>
          <p:spPr>
            <a:xfrm>
              <a:off x="2280063" y="159964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Apple’s iPhone security features.</a:t>
              </a:r>
              <a:endParaRPr lang="en-GB" sz="1400" b="1" dirty="0"/>
            </a:p>
          </p:txBody>
        </p:sp>
        <p:sp>
          <p:nvSpPr>
            <p:cNvPr id="15" name="Rounded Rectangle 18">
              <a:extLst>
                <a:ext uri="{FF2B5EF4-FFF2-40B4-BE49-F238E27FC236}">
                  <a16:creationId xmlns:a16="http://schemas.microsoft.com/office/drawing/2014/main" id="{2A60A56D-2251-754E-97AA-0D12D6057D2B}"/>
                </a:ext>
              </a:extLst>
            </p:cNvPr>
            <p:cNvSpPr/>
            <p:nvPr/>
          </p:nvSpPr>
          <p:spPr>
            <a:xfrm>
              <a:off x="2280062" y="2712760"/>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US" sz="1400" kern="0" dirty="0">
                  <a:solidFill>
                    <a:srgbClr val="000000"/>
                  </a:solidFill>
                  <a:cs typeface="Calibri"/>
                </a:rPr>
                <a:t>FBI asked Apple to provide technical assistance in accessing the information on a suspected terrorist.</a:t>
              </a:r>
            </a:p>
            <a:p>
              <a:endParaRPr lang="en-GB" sz="1400" b="1" dirty="0"/>
            </a:p>
          </p:txBody>
        </p:sp>
        <p:sp>
          <p:nvSpPr>
            <p:cNvPr id="16" name="Rounded Rectangle 19">
              <a:extLst>
                <a:ext uri="{FF2B5EF4-FFF2-40B4-BE49-F238E27FC236}">
                  <a16:creationId xmlns:a16="http://schemas.microsoft.com/office/drawing/2014/main" id="{948D8D67-8A14-474D-A00F-A1AAA6B624B6}"/>
                </a:ext>
              </a:extLst>
            </p:cNvPr>
            <p:cNvSpPr/>
            <p:nvPr/>
          </p:nvSpPr>
          <p:spPr>
            <a:xfrm>
              <a:off x="2280062" y="381102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Moral challenge: </a:t>
              </a:r>
              <a:r>
                <a:rPr lang="en-GB" sz="1400" dirty="0"/>
                <a:t>Weigh the values of safety and security against the privacy of its users. </a:t>
              </a:r>
              <a:endParaRPr lang="en-GB" sz="1400" b="1" dirty="0"/>
            </a:p>
          </p:txBody>
        </p:sp>
        <p:sp>
          <p:nvSpPr>
            <p:cNvPr id="19" name="Rechteck 18">
              <a:extLst>
                <a:ext uri="{FF2B5EF4-FFF2-40B4-BE49-F238E27FC236}">
                  <a16:creationId xmlns:a16="http://schemas.microsoft.com/office/drawing/2014/main" id="{B00230B6-26A4-184D-994B-2E05183F64B9}"/>
                </a:ext>
              </a:extLst>
            </p:cNvPr>
            <p:cNvSpPr/>
            <p:nvPr/>
          </p:nvSpPr>
          <p:spPr>
            <a:xfrm>
              <a:off x="4754568" y="4734602"/>
              <a:ext cx="785793" cy="369332"/>
            </a:xfrm>
            <a:prstGeom prst="rect">
              <a:avLst/>
            </a:prstGeom>
          </p:spPr>
          <p:txBody>
            <a:bodyPr wrap="none">
              <a:spAutoFit/>
            </a:bodyPr>
            <a:lstStyle/>
            <a:p>
              <a:pPr lvl="0" defTabSz="914400">
                <a:defRPr/>
              </a:pPr>
              <a:r>
                <a:rPr lang="en-US" b="1" kern="0" dirty="0">
                  <a:solidFill>
                    <a:sysClr val="windowText" lastClr="000000"/>
                  </a:solidFill>
                </a:rPr>
                <a:t>Safety</a:t>
              </a:r>
            </a:p>
          </p:txBody>
        </p:sp>
        <p:sp>
          <p:nvSpPr>
            <p:cNvPr id="21" name="Rechteck 20">
              <a:extLst>
                <a:ext uri="{FF2B5EF4-FFF2-40B4-BE49-F238E27FC236}">
                  <a16:creationId xmlns:a16="http://schemas.microsoft.com/office/drawing/2014/main" id="{11547EAE-5065-D644-940D-0A3B87646181}"/>
                </a:ext>
              </a:extLst>
            </p:cNvPr>
            <p:cNvSpPr/>
            <p:nvPr/>
          </p:nvSpPr>
          <p:spPr>
            <a:xfrm>
              <a:off x="1979998" y="5241223"/>
              <a:ext cx="2162511" cy="523220"/>
            </a:xfrm>
            <a:prstGeom prst="rect">
              <a:avLst/>
            </a:prstGeom>
          </p:spPr>
          <p:txBody>
            <a:bodyPr wrap="square">
              <a:spAutoFit/>
            </a:bodyPr>
            <a:lstStyle/>
            <a:p>
              <a:pPr algn="r"/>
              <a:r>
                <a:rPr lang="en-US" sz="1400" b="1" dirty="0">
                  <a:solidFill>
                    <a:schemeClr val="bg1"/>
                  </a:solidFill>
                  <a:latin typeface="Calibri Light" panose="020F0302020204030204" pitchFamily="34" charset="0"/>
                  <a:ea typeface="MS Mincho" panose="02020609040205080304" pitchFamily="49" charset="-128"/>
                </a:rPr>
                <a:t>Safeguard iPhone users against privacy invasions.</a:t>
              </a:r>
              <a:endParaRPr lang="en-US" sz="1400" b="1" dirty="0">
                <a:solidFill>
                  <a:schemeClr val="bg1"/>
                </a:solidFill>
              </a:endParaRPr>
            </a:p>
          </p:txBody>
        </p:sp>
        <p:sp>
          <p:nvSpPr>
            <p:cNvPr id="22" name="Rechteck 21">
              <a:extLst>
                <a:ext uri="{FF2B5EF4-FFF2-40B4-BE49-F238E27FC236}">
                  <a16:creationId xmlns:a16="http://schemas.microsoft.com/office/drawing/2014/main" id="{4DF5A501-3184-5448-A3D1-132443EF541F}"/>
                </a:ext>
              </a:extLst>
            </p:cNvPr>
            <p:cNvSpPr/>
            <p:nvPr/>
          </p:nvSpPr>
          <p:spPr>
            <a:xfrm>
              <a:off x="4820179" y="5241223"/>
              <a:ext cx="2162511" cy="523220"/>
            </a:xfrm>
            <a:prstGeom prst="rect">
              <a:avLst/>
            </a:prstGeom>
          </p:spPr>
          <p:txBody>
            <a:bodyPr wrap="square">
              <a:spAutoFit/>
            </a:bodyPr>
            <a:lstStyle/>
            <a:p>
              <a:r>
                <a:rPr lang="en-US" sz="1400" b="1" dirty="0">
                  <a:solidFill>
                    <a:schemeClr val="bg1"/>
                  </a:solidFill>
                  <a:latin typeface="Calibri Light" panose="020F0302020204030204" pitchFamily="34" charset="0"/>
                  <a:ea typeface="MS Mincho" panose="02020609040205080304" pitchFamily="49" charset="-128"/>
                </a:rPr>
                <a:t>Discover threats to national security.</a:t>
              </a:r>
              <a:r>
                <a:rPr lang="de-DE" sz="1400" b="1" dirty="0">
                  <a:solidFill>
                    <a:schemeClr val="bg1"/>
                  </a:solidFill>
                </a:rPr>
                <a:t> </a:t>
              </a:r>
              <a:endParaRPr lang="en-US" sz="1400" b="1" dirty="0">
                <a:solidFill>
                  <a:schemeClr val="bg1"/>
                </a:solidFill>
              </a:endParaRPr>
            </a:p>
          </p:txBody>
        </p:sp>
      </p:grpSp>
    </p:spTree>
    <p:extLst>
      <p:ext uri="{BB962C8B-B14F-4D97-AF65-F5344CB8AC3E}">
        <p14:creationId xmlns:p14="http://schemas.microsoft.com/office/powerpoint/2010/main" val="176437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B729B-DAB7-45F0-90F7-D22F04ED938A}"/>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4" name="Title 3">
            <a:extLst>
              <a:ext uri="{FF2B5EF4-FFF2-40B4-BE49-F238E27FC236}">
                <a16:creationId xmlns:a16="http://schemas.microsoft.com/office/drawing/2014/main" id="{433D936A-2748-4CAE-A2F4-17F5D66E7C5D}"/>
              </a:ext>
            </a:extLst>
          </p:cNvPr>
          <p:cNvSpPr>
            <a:spLocks noGrp="1"/>
          </p:cNvSpPr>
          <p:nvPr>
            <p:ph type="title"/>
          </p:nvPr>
        </p:nvSpPr>
        <p:spPr/>
        <p:txBody>
          <a:bodyPr/>
          <a:lstStyle/>
          <a:p>
            <a:r>
              <a:rPr lang="en-US" dirty="0"/>
              <a:t>Governance</a:t>
            </a:r>
          </a:p>
        </p:txBody>
      </p:sp>
      <p:sp>
        <p:nvSpPr>
          <p:cNvPr id="17" name="Text Placeholder 16">
            <a:extLst>
              <a:ext uri="{FF2B5EF4-FFF2-40B4-BE49-F238E27FC236}">
                <a16:creationId xmlns:a16="http://schemas.microsoft.com/office/drawing/2014/main" id="{91F0E140-1180-46A5-904B-BF2AB9ED079A}"/>
              </a:ext>
            </a:extLst>
          </p:cNvPr>
          <p:cNvSpPr>
            <a:spLocks noGrp="1"/>
          </p:cNvSpPr>
          <p:nvPr>
            <p:ph type="body" sz="quarter" idx="13"/>
          </p:nvPr>
        </p:nvSpPr>
        <p:spPr/>
        <p:txBody>
          <a:bodyPr/>
          <a:lstStyle/>
          <a:p>
            <a:r>
              <a:rPr lang="en-US" b="1" dirty="0"/>
              <a:t>Governance</a:t>
            </a:r>
            <a:r>
              <a:rPr lang="en-US" dirty="0"/>
              <a:t>: The system of rules, practices, and processes by which a firm is directed and controlled. </a:t>
            </a:r>
            <a:endParaRPr lang="en-US" b="1" dirty="0"/>
          </a:p>
        </p:txBody>
      </p:sp>
      <p:grpSp>
        <p:nvGrpSpPr>
          <p:cNvPr id="3" name="Group 2">
            <a:extLst>
              <a:ext uri="{FF2B5EF4-FFF2-40B4-BE49-F238E27FC236}">
                <a16:creationId xmlns:a16="http://schemas.microsoft.com/office/drawing/2014/main" id="{9D6BFB0C-B209-4540-A0D7-027EC61576AC}"/>
              </a:ext>
            </a:extLst>
          </p:cNvPr>
          <p:cNvGrpSpPr/>
          <p:nvPr/>
        </p:nvGrpSpPr>
        <p:grpSpPr>
          <a:xfrm>
            <a:off x="474387" y="2122957"/>
            <a:ext cx="8239157" cy="4322513"/>
            <a:chOff x="715027" y="2122957"/>
            <a:chExt cx="8239157" cy="4322513"/>
          </a:xfrm>
        </p:grpSpPr>
        <p:sp>
          <p:nvSpPr>
            <p:cNvPr id="14" name="Rounded Rectangle 148">
              <a:extLst>
                <a:ext uri="{FF2B5EF4-FFF2-40B4-BE49-F238E27FC236}">
                  <a16:creationId xmlns:a16="http://schemas.microsoft.com/office/drawing/2014/main" id="{54D37422-9AAB-3546-AFBA-DE234DC2DF04}"/>
                </a:ext>
              </a:extLst>
            </p:cNvPr>
            <p:cNvSpPr/>
            <p:nvPr/>
          </p:nvSpPr>
          <p:spPr>
            <a:xfrm>
              <a:off x="715027" y="5283849"/>
              <a:ext cx="7334463" cy="1161621"/>
            </a:xfrm>
            <a:prstGeom prst="roundRect">
              <a:avLst/>
            </a:prstGeom>
            <a:solidFill>
              <a:srgbClr val="FFFFFF"/>
            </a:solidFill>
            <a:ln w="28575" cap="flat" cmpd="sng" algn="ctr">
              <a:solidFill>
                <a:srgbClr val="FF0000"/>
              </a:solidFill>
              <a:prstDash val="solid"/>
              <a:rou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Calibri"/>
                <a:ea typeface="+mn-ea"/>
                <a:cs typeface="Calibri"/>
              </a:endParaRPr>
            </a:p>
          </p:txBody>
        </p:sp>
        <p:cxnSp>
          <p:nvCxnSpPr>
            <p:cNvPr id="15" name="Straight Arrow Connector 6">
              <a:extLst>
                <a:ext uri="{FF2B5EF4-FFF2-40B4-BE49-F238E27FC236}">
                  <a16:creationId xmlns:a16="http://schemas.microsoft.com/office/drawing/2014/main" id="{531E27FC-2FD0-C340-A59E-CDB8A7D5B391}"/>
                </a:ext>
              </a:extLst>
            </p:cNvPr>
            <p:cNvCxnSpPr>
              <a:cxnSpLocks/>
              <a:stCxn id="16" idx="2"/>
            </p:cNvCxnSpPr>
            <p:nvPr/>
          </p:nvCxnSpPr>
          <p:spPr>
            <a:xfrm flipH="1">
              <a:off x="7428016" y="4432250"/>
              <a:ext cx="561762" cy="851599"/>
            </a:xfrm>
            <a:prstGeom prst="straightConnector1">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43">
              <a:extLst>
                <a:ext uri="{FF2B5EF4-FFF2-40B4-BE49-F238E27FC236}">
                  <a16:creationId xmlns:a16="http://schemas.microsoft.com/office/drawing/2014/main" id="{FD9255AC-DF14-4840-AFED-123EE4DD8716}"/>
                </a:ext>
              </a:extLst>
            </p:cNvPr>
            <p:cNvSpPr/>
            <p:nvPr/>
          </p:nvSpPr>
          <p:spPr>
            <a:xfrm>
              <a:off x="7025371" y="3517850"/>
              <a:ext cx="1928813" cy="914400"/>
            </a:xfrm>
            <a:prstGeom prst="roundRect">
              <a:avLst/>
            </a:prstGeom>
            <a:solidFill>
              <a:schemeClr val="accent3"/>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Solving the challenge may require a change in success metrics for product teams.</a:t>
              </a:r>
            </a:p>
          </p:txBody>
        </p:sp>
        <p:pic>
          <p:nvPicPr>
            <p:cNvPr id="5" name="Graphic 6" descr="Brainstorm">
              <a:extLst>
                <a:ext uri="{FF2B5EF4-FFF2-40B4-BE49-F238E27FC236}">
                  <a16:creationId xmlns:a16="http://schemas.microsoft.com/office/drawing/2014/main" id="{D4F66591-EF73-6F47-9A4A-AF64B4EA29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337" y="3221182"/>
              <a:ext cx="914400" cy="914400"/>
            </a:xfrm>
            <a:prstGeom prst="rect">
              <a:avLst/>
            </a:prstGeom>
          </p:spPr>
        </p:pic>
        <p:pic>
          <p:nvPicPr>
            <p:cNvPr id="6" name="Graphic 8" descr="Business Growth">
              <a:extLst>
                <a:ext uri="{FF2B5EF4-FFF2-40B4-BE49-F238E27FC236}">
                  <a16:creationId xmlns:a16="http://schemas.microsoft.com/office/drawing/2014/main" id="{FC8A8D00-2FD5-7D4D-9F46-AE6DF51CC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337" y="5417632"/>
              <a:ext cx="914400" cy="914400"/>
            </a:xfrm>
            <a:prstGeom prst="rect">
              <a:avLst/>
            </a:prstGeom>
          </p:spPr>
        </p:pic>
        <p:pic>
          <p:nvPicPr>
            <p:cNvPr id="7" name="Graphic 10" descr="Playbook">
              <a:extLst>
                <a:ext uri="{FF2B5EF4-FFF2-40B4-BE49-F238E27FC236}">
                  <a16:creationId xmlns:a16="http://schemas.microsoft.com/office/drawing/2014/main" id="{252CC20A-CC7C-7041-9894-3BE51C4C03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337" y="4319407"/>
              <a:ext cx="914400" cy="914400"/>
            </a:xfrm>
            <a:prstGeom prst="rect">
              <a:avLst/>
            </a:prstGeom>
          </p:spPr>
        </p:pic>
        <p:pic>
          <p:nvPicPr>
            <p:cNvPr id="8" name="Graphic 12" descr="Phone Vibration">
              <a:extLst>
                <a:ext uri="{FF2B5EF4-FFF2-40B4-BE49-F238E27FC236}">
                  <a16:creationId xmlns:a16="http://schemas.microsoft.com/office/drawing/2014/main" id="{880BAECC-0681-6147-9900-850E9061B2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0337" y="2122957"/>
              <a:ext cx="914400" cy="914400"/>
            </a:xfrm>
            <a:prstGeom prst="rect">
              <a:avLst/>
            </a:prstGeom>
          </p:spPr>
        </p:pic>
        <p:sp>
          <p:nvSpPr>
            <p:cNvPr id="9" name="Rounded Rectangle 17">
              <a:extLst>
                <a:ext uri="{FF2B5EF4-FFF2-40B4-BE49-F238E27FC236}">
                  <a16:creationId xmlns:a16="http://schemas.microsoft.com/office/drawing/2014/main" id="{1148FD04-8F13-D745-BAB7-B62D1CF15415}"/>
                </a:ext>
              </a:extLst>
            </p:cNvPr>
            <p:cNvSpPr/>
            <p:nvPr/>
          </p:nvSpPr>
          <p:spPr>
            <a:xfrm>
              <a:off x="2110245" y="2171276"/>
              <a:ext cx="5042263"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Youtube’s Recommender System: Directs users to content they will like based on their previous viewing habits and searches, optimized to maximize user engagement time.</a:t>
              </a:r>
              <a:endParaRPr lang="en-GB" sz="1400" b="1" dirty="0"/>
            </a:p>
          </p:txBody>
        </p:sp>
        <p:sp>
          <p:nvSpPr>
            <p:cNvPr id="10" name="Rounded Rectangle 18">
              <a:extLst>
                <a:ext uri="{FF2B5EF4-FFF2-40B4-BE49-F238E27FC236}">
                  <a16:creationId xmlns:a16="http://schemas.microsoft.com/office/drawing/2014/main" id="{3A5395D0-6BD6-1645-8459-4B7F6C66D48E}"/>
                </a:ext>
              </a:extLst>
            </p:cNvPr>
            <p:cNvSpPr/>
            <p:nvPr/>
          </p:nvSpPr>
          <p:spPr>
            <a:xfrm>
              <a:off x="2240962" y="332020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Feedback loops in recommender systems can give rise to “echo chambers,” which can shift the user’s worldview.</a:t>
              </a:r>
              <a:endParaRPr lang="en-GB" sz="1400" b="1" dirty="0"/>
            </a:p>
          </p:txBody>
        </p:sp>
        <p:sp>
          <p:nvSpPr>
            <p:cNvPr id="11" name="Rounded Rectangle 19">
              <a:extLst>
                <a:ext uri="{FF2B5EF4-FFF2-40B4-BE49-F238E27FC236}">
                  <a16:creationId xmlns:a16="http://schemas.microsoft.com/office/drawing/2014/main" id="{25E57DCC-3ED7-CB4C-AF90-36FA367BA8F4}"/>
                </a:ext>
              </a:extLst>
            </p:cNvPr>
            <p:cNvSpPr/>
            <p:nvPr/>
          </p:nvSpPr>
          <p:spPr>
            <a:xfrm>
              <a:off x="2110244" y="4382649"/>
              <a:ext cx="5042263"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Moral challenge: </a:t>
              </a:r>
              <a:r>
                <a:rPr lang="en-GB" sz="1400" dirty="0"/>
                <a:t>YouTube’s Recommendation Algorithm has been found to promote terrorist content, extreme hatred, and conspiracy theories.</a:t>
              </a:r>
              <a:endParaRPr lang="en-GB" sz="1400" b="1" dirty="0"/>
            </a:p>
          </p:txBody>
        </p:sp>
        <p:sp>
          <p:nvSpPr>
            <p:cNvPr id="12" name="Rounded Rectangle 20">
              <a:extLst>
                <a:ext uri="{FF2B5EF4-FFF2-40B4-BE49-F238E27FC236}">
                  <a16:creationId xmlns:a16="http://schemas.microsoft.com/office/drawing/2014/main" id="{4CA3E951-62F5-4146-B137-3601C53B0E99}"/>
                </a:ext>
              </a:extLst>
            </p:cNvPr>
            <p:cNvSpPr/>
            <p:nvPr/>
          </p:nvSpPr>
          <p:spPr>
            <a:xfrm>
              <a:off x="2110243" y="5386798"/>
              <a:ext cx="5042263"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Solution: </a:t>
              </a:r>
              <a:r>
                <a:rPr lang="en-GB" sz="1400" dirty="0"/>
                <a:t>Change incentives for product teams: Shift from measuring time spent on YouTube to metrics that take into account what kind of content users interact with.</a:t>
              </a:r>
              <a:endParaRPr lang="en-GB" sz="1400" b="1" dirty="0"/>
            </a:p>
          </p:txBody>
        </p:sp>
      </p:grpSp>
    </p:spTree>
    <p:extLst>
      <p:ext uri="{BB962C8B-B14F-4D97-AF65-F5344CB8AC3E}">
        <p14:creationId xmlns:p14="http://schemas.microsoft.com/office/powerpoint/2010/main" val="263527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A477DC-8350-4FF0-BCDE-02DFFD634729}"/>
              </a:ext>
            </a:extLst>
          </p:cNvPr>
          <p:cNvSpPr>
            <a:spLocks noGrp="1"/>
          </p:cNvSpPr>
          <p:nvPr>
            <p:ph type="sldNum" sz="quarter" idx="12"/>
          </p:nvPr>
        </p:nvSpPr>
        <p:spPr>
          <a:xfrm>
            <a:off x="6820584" y="6445470"/>
            <a:ext cx="2133600" cy="365125"/>
          </a:xfrm>
        </p:spPr>
        <p:txBody>
          <a:bodyPr anchor="ctr">
            <a:normAutofit/>
          </a:bodyPr>
          <a:lstStyle/>
          <a:p>
            <a:pPr>
              <a:spcAft>
                <a:spcPts val="600"/>
              </a:spcAft>
            </a:pPr>
            <a:fld id="{A8160BDD-7155-D744-B749-9730458604AD}" type="slidenum">
              <a:rPr lang="en-US" smtClean="0"/>
              <a:pPr>
                <a:spcAft>
                  <a:spcPts val="600"/>
                </a:spcAft>
              </a:pPr>
              <a:t>29</a:t>
            </a:fld>
            <a:endParaRPr lang="en-US" dirty="0"/>
          </a:p>
        </p:txBody>
      </p:sp>
      <p:pic>
        <p:nvPicPr>
          <p:cNvPr id="16" name="Grafik 15" descr="Ein Bild, das Elektronik, Schaltkreis, grün, gefüllt enthält.&#10;&#10;Automatisch generierte Beschreibung">
            <a:extLst>
              <a:ext uri="{FF2B5EF4-FFF2-40B4-BE49-F238E27FC236}">
                <a16:creationId xmlns:a16="http://schemas.microsoft.com/office/drawing/2014/main" id="{070422C2-E539-EB44-874C-6F72B5F590A3}"/>
              </a:ext>
            </a:extLst>
          </p:cNvPr>
          <p:cNvPicPr>
            <a:picLocks noChangeAspect="1"/>
          </p:cNvPicPr>
          <p:nvPr/>
        </p:nvPicPr>
        <p:blipFill>
          <a:blip r:embed="rId2"/>
          <a:stretch>
            <a:fillRect/>
          </a:stretch>
        </p:blipFill>
        <p:spPr>
          <a:xfrm>
            <a:off x="284553" y="2417918"/>
            <a:ext cx="8460150" cy="3214856"/>
          </a:xfrm>
          <a:prstGeom prst="rect">
            <a:avLst/>
          </a:prstGeom>
          <a:noFill/>
        </p:spPr>
      </p:pic>
      <p:sp>
        <p:nvSpPr>
          <p:cNvPr id="4" name="Title 3">
            <a:extLst>
              <a:ext uri="{FF2B5EF4-FFF2-40B4-BE49-F238E27FC236}">
                <a16:creationId xmlns:a16="http://schemas.microsoft.com/office/drawing/2014/main" id="{DAD329BC-0EFD-411B-9093-8DD71449598F}"/>
              </a:ext>
            </a:extLst>
          </p:cNvPr>
          <p:cNvSpPr>
            <a:spLocks noGrp="1"/>
          </p:cNvSpPr>
          <p:nvPr>
            <p:ph type="title"/>
          </p:nvPr>
        </p:nvSpPr>
        <p:spPr>
          <a:xfrm>
            <a:off x="341925" y="100269"/>
            <a:ext cx="7883768" cy="844611"/>
          </a:xfrm>
        </p:spPr>
        <p:txBody>
          <a:bodyPr anchor="ctr">
            <a:normAutofit/>
          </a:bodyPr>
          <a:lstStyle/>
          <a:p>
            <a:r>
              <a:rPr lang="en-US" dirty="0"/>
              <a:t>Tech for Good</a:t>
            </a:r>
          </a:p>
        </p:txBody>
      </p:sp>
      <p:sp>
        <p:nvSpPr>
          <p:cNvPr id="14" name="Rechteck 13">
            <a:extLst>
              <a:ext uri="{FF2B5EF4-FFF2-40B4-BE49-F238E27FC236}">
                <a16:creationId xmlns:a16="http://schemas.microsoft.com/office/drawing/2014/main" id="{42988273-7A00-0E4E-8274-7ED7F788046C}"/>
              </a:ext>
            </a:extLst>
          </p:cNvPr>
          <p:cNvSpPr/>
          <p:nvPr/>
        </p:nvSpPr>
        <p:spPr>
          <a:xfrm>
            <a:off x="803563" y="1140278"/>
            <a:ext cx="7422130" cy="954107"/>
          </a:xfrm>
          <a:prstGeom prst="rect">
            <a:avLst/>
          </a:prstGeom>
        </p:spPr>
        <p:txBody>
          <a:bodyPr wrap="square">
            <a:spAutoFit/>
          </a:bodyPr>
          <a:lstStyle/>
          <a:p>
            <a:pPr>
              <a:spcAft>
                <a:spcPts val="600"/>
              </a:spcAft>
            </a:pPr>
            <a:r>
              <a:rPr lang="en-US" sz="2800" b="1" i="1" dirty="0">
                <a:latin typeface="Calibri Light" panose="020F0302020204030204" pitchFamily="34" charset="0"/>
                <a:ea typeface="MS Mincho" panose="02020609040205080304" pitchFamily="49" charset="-128"/>
                <a:cs typeface="Arial" panose="020B0604020202020204" pitchFamily="34" charset="0"/>
              </a:rPr>
              <a:t>Each of the root causes of ethical failure can equally be leveraged for doing good. </a:t>
            </a:r>
            <a:endParaRPr lang="en-US" sz="2800" b="1" i="1" dirty="0"/>
          </a:p>
        </p:txBody>
      </p:sp>
      <p:sp>
        <p:nvSpPr>
          <p:cNvPr id="17" name="Rechteck 16">
            <a:extLst>
              <a:ext uri="{FF2B5EF4-FFF2-40B4-BE49-F238E27FC236}">
                <a16:creationId xmlns:a16="http://schemas.microsoft.com/office/drawing/2014/main" id="{F3C2A8D6-9374-8346-9216-9EEDB5098898}"/>
              </a:ext>
            </a:extLst>
          </p:cNvPr>
          <p:cNvSpPr/>
          <p:nvPr/>
        </p:nvSpPr>
        <p:spPr>
          <a:xfrm>
            <a:off x="248503" y="3895409"/>
            <a:ext cx="3127602" cy="1200329"/>
          </a:xfrm>
          <a:prstGeom prst="rect">
            <a:avLst/>
          </a:prstGeom>
          <a:solidFill>
            <a:schemeClr val="bg1"/>
          </a:solidFill>
        </p:spPr>
        <p:txBody>
          <a:bodyPr wrap="square">
            <a:spAutoFit/>
          </a:bodyPr>
          <a:lstStyle/>
          <a:p>
            <a:pPr marL="342900" indent="-342900" fontAlgn="base">
              <a:buFont typeface="+mj-lt"/>
              <a:buAutoNum type="arabicPeriod"/>
            </a:pPr>
            <a:r>
              <a:rPr lang="en-US" dirty="0">
                <a:solidFill>
                  <a:srgbClr val="333333"/>
                </a:solidFill>
                <a:latin typeface="inherit"/>
              </a:rPr>
              <a:t>Develop solutions that address social, economic, and environmental challenges.</a:t>
            </a:r>
          </a:p>
        </p:txBody>
      </p:sp>
      <p:sp>
        <p:nvSpPr>
          <p:cNvPr id="18" name="Rechteck 17">
            <a:extLst>
              <a:ext uri="{FF2B5EF4-FFF2-40B4-BE49-F238E27FC236}">
                <a16:creationId xmlns:a16="http://schemas.microsoft.com/office/drawing/2014/main" id="{6AA9ADA3-96DC-1446-97A1-3795876A8690}"/>
              </a:ext>
            </a:extLst>
          </p:cNvPr>
          <p:cNvSpPr/>
          <p:nvPr/>
        </p:nvSpPr>
        <p:spPr>
          <a:xfrm>
            <a:off x="2038006" y="2411666"/>
            <a:ext cx="4742046" cy="369332"/>
          </a:xfrm>
          <a:prstGeom prst="rect">
            <a:avLst/>
          </a:prstGeom>
          <a:solidFill>
            <a:schemeClr val="bg1"/>
          </a:solidFill>
        </p:spPr>
        <p:txBody>
          <a:bodyPr wrap="square">
            <a:spAutoFit/>
          </a:bodyPr>
          <a:lstStyle/>
          <a:p>
            <a:pPr fontAlgn="base"/>
            <a:r>
              <a:rPr lang="en-US" b="1" dirty="0">
                <a:solidFill>
                  <a:srgbClr val="333333"/>
                </a:solidFill>
                <a:latin typeface="inherit"/>
              </a:rPr>
              <a:t>Two Principles of the Tech for Good Movement</a:t>
            </a:r>
          </a:p>
        </p:txBody>
      </p:sp>
      <p:sp>
        <p:nvSpPr>
          <p:cNvPr id="19" name="Rechteck 18">
            <a:extLst>
              <a:ext uri="{FF2B5EF4-FFF2-40B4-BE49-F238E27FC236}">
                <a16:creationId xmlns:a16="http://schemas.microsoft.com/office/drawing/2014/main" id="{B1CEB1F0-2BB2-414E-9C87-D391D4EAE83F}"/>
              </a:ext>
            </a:extLst>
          </p:cNvPr>
          <p:cNvSpPr/>
          <p:nvPr/>
        </p:nvSpPr>
        <p:spPr>
          <a:xfrm>
            <a:off x="6341960" y="3895409"/>
            <a:ext cx="2402743" cy="1200329"/>
          </a:xfrm>
          <a:prstGeom prst="rect">
            <a:avLst/>
          </a:prstGeom>
          <a:solidFill>
            <a:schemeClr val="bg1"/>
          </a:solidFill>
        </p:spPr>
        <p:txBody>
          <a:bodyPr wrap="square">
            <a:spAutoFit/>
          </a:bodyPr>
          <a:lstStyle/>
          <a:p>
            <a:pPr marL="342900" indent="-342900" fontAlgn="base">
              <a:buFont typeface="+mj-lt"/>
              <a:buAutoNum type="arabicPeriod" startAt="2"/>
            </a:pPr>
            <a:r>
              <a:rPr lang="en-US" dirty="0">
                <a:solidFill>
                  <a:srgbClr val="333333"/>
                </a:solidFill>
                <a:latin typeface="inherit"/>
              </a:rPr>
              <a:t>Build solutions in collaboration with those who will be impacted by it.</a:t>
            </a:r>
          </a:p>
        </p:txBody>
      </p:sp>
    </p:spTree>
    <p:extLst>
      <p:ext uri="{BB962C8B-B14F-4D97-AF65-F5344CB8AC3E}">
        <p14:creationId xmlns:p14="http://schemas.microsoft.com/office/powerpoint/2010/main" val="335016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7AB98E-14A7-411A-B777-CF9B4AF93956}"/>
              </a:ext>
            </a:extLst>
          </p:cNvPr>
          <p:cNvSpPr>
            <a:spLocks noGrp="1"/>
          </p:cNvSpPr>
          <p:nvPr>
            <p:ph type="sldNum" sz="quarter" idx="12"/>
          </p:nvPr>
        </p:nvSpPr>
        <p:spPr/>
        <p:txBody>
          <a:bodyPr/>
          <a:lstStyle/>
          <a:p>
            <a:fld id="{A8160BDD-7155-D744-B749-9730458604AD}" type="slidenum">
              <a:rPr lang="en-US" smtClean="0"/>
              <a:t>3</a:t>
            </a:fld>
            <a:endParaRPr lang="en-US" dirty="0"/>
          </a:p>
        </p:txBody>
      </p:sp>
      <p:sp>
        <p:nvSpPr>
          <p:cNvPr id="7" name="Title 6">
            <a:extLst>
              <a:ext uri="{FF2B5EF4-FFF2-40B4-BE49-F238E27FC236}">
                <a16:creationId xmlns:a16="http://schemas.microsoft.com/office/drawing/2014/main" id="{4724E29C-F568-4207-8624-285ABDAD49C7}"/>
              </a:ext>
            </a:extLst>
          </p:cNvPr>
          <p:cNvSpPr>
            <a:spLocks noGrp="1"/>
          </p:cNvSpPr>
          <p:nvPr>
            <p:ph type="title"/>
          </p:nvPr>
        </p:nvSpPr>
        <p:spPr/>
        <p:txBody>
          <a:bodyPr/>
          <a:lstStyle/>
          <a:p>
            <a:r>
              <a:rPr lang="en-US" dirty="0"/>
              <a:t>Why Ethics Matters</a:t>
            </a:r>
          </a:p>
        </p:txBody>
      </p:sp>
      <p:sp>
        <p:nvSpPr>
          <p:cNvPr id="8" name="Content Placeholder 7">
            <a:extLst>
              <a:ext uri="{FF2B5EF4-FFF2-40B4-BE49-F238E27FC236}">
                <a16:creationId xmlns:a16="http://schemas.microsoft.com/office/drawing/2014/main" id="{DE2B2E47-88C5-4F28-A94E-2CA9FDB3508C}"/>
              </a:ext>
            </a:extLst>
          </p:cNvPr>
          <p:cNvSpPr>
            <a:spLocks noGrp="1"/>
          </p:cNvSpPr>
          <p:nvPr>
            <p:ph idx="1"/>
          </p:nvPr>
        </p:nvSpPr>
        <p:spPr/>
        <p:txBody>
          <a:bodyPr/>
          <a:lstStyle/>
          <a:p>
            <a:r>
              <a:rPr lang="en-US" dirty="0"/>
              <a:t>Cases can help highlight the importance of ethical reasoning.</a:t>
            </a:r>
          </a:p>
          <a:p>
            <a:pPr lvl="1"/>
            <a:r>
              <a:rPr lang="en-US" dirty="0"/>
              <a:t>Examples from the real world</a:t>
            </a:r>
          </a:p>
          <a:p>
            <a:r>
              <a:rPr lang="en-US" dirty="0"/>
              <a:t>Ethical reasoning can:</a:t>
            </a:r>
          </a:p>
          <a:p>
            <a:pPr lvl="1"/>
            <a:r>
              <a:rPr lang="en-US" dirty="0"/>
              <a:t>Prevent adverse outcomes such as harm, conflict, financial loss, and embarrassment.</a:t>
            </a:r>
          </a:p>
          <a:p>
            <a:pPr lvl="1"/>
            <a:r>
              <a:rPr lang="en-US" dirty="0"/>
              <a:t>Address common misconceptions about the ethics of emerging technologies.</a:t>
            </a:r>
          </a:p>
          <a:p>
            <a:r>
              <a:rPr lang="en-US" dirty="0"/>
              <a:t>Common misconceptions:</a:t>
            </a:r>
          </a:p>
          <a:p>
            <a:pPr lvl="1"/>
            <a:r>
              <a:rPr lang="en-US" dirty="0"/>
              <a:t>Technological progress cannot be controlled. </a:t>
            </a:r>
          </a:p>
          <a:p>
            <a:pPr lvl="1"/>
            <a:r>
              <a:rPr lang="en-US" dirty="0"/>
              <a:t>Ethical problems in technology have straightforward solutions.</a:t>
            </a:r>
          </a:p>
          <a:p>
            <a:pPr lvl="1"/>
            <a:r>
              <a:rPr lang="en-US" dirty="0"/>
              <a:t>Technology is ethically neutral.</a:t>
            </a:r>
          </a:p>
          <a:p>
            <a:pPr lvl="1"/>
            <a:r>
              <a:rPr lang="en-US" dirty="0"/>
              <a:t>Ethics is somebody else’s job.</a:t>
            </a:r>
          </a:p>
        </p:txBody>
      </p:sp>
    </p:spTree>
    <p:extLst>
      <p:ext uri="{BB962C8B-B14F-4D97-AF65-F5344CB8AC3E}">
        <p14:creationId xmlns:p14="http://schemas.microsoft.com/office/powerpoint/2010/main" val="2648262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A5272-4FAC-4C38-9FE8-78975055DAFA}"/>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
        <p:nvSpPr>
          <p:cNvPr id="3" name="Title 2">
            <a:extLst>
              <a:ext uri="{FF2B5EF4-FFF2-40B4-BE49-F238E27FC236}">
                <a16:creationId xmlns:a16="http://schemas.microsoft.com/office/drawing/2014/main" id="{0A43503A-E7BB-4464-8A22-0CB2226A7F8F}"/>
              </a:ext>
            </a:extLst>
          </p:cNvPr>
          <p:cNvSpPr>
            <a:spLocks noGrp="1"/>
          </p:cNvSpPr>
          <p:nvPr>
            <p:ph type="title"/>
          </p:nvPr>
        </p:nvSpPr>
        <p:spPr/>
        <p:txBody>
          <a:bodyPr/>
          <a:lstStyle/>
          <a:p>
            <a:r>
              <a:rPr lang="en-US" dirty="0"/>
              <a:t>Activity: Identifying Causes of Ethical Failures</a:t>
            </a:r>
          </a:p>
        </p:txBody>
      </p:sp>
      <p:sp>
        <p:nvSpPr>
          <p:cNvPr id="5" name="Text Placeholder 4">
            <a:extLst>
              <a:ext uri="{FF2B5EF4-FFF2-40B4-BE49-F238E27FC236}">
                <a16:creationId xmlns:a16="http://schemas.microsoft.com/office/drawing/2014/main" id="{12E1235E-2E9F-45B8-B332-E68392D03249}"/>
              </a:ext>
            </a:extLst>
          </p:cNvPr>
          <p:cNvSpPr>
            <a:spLocks noGrp="1"/>
          </p:cNvSpPr>
          <p:nvPr>
            <p:ph idx="1"/>
          </p:nvPr>
        </p:nvSpPr>
        <p:spPr/>
        <p:txBody>
          <a:bodyPr/>
          <a:lstStyle/>
          <a:p>
            <a:pPr marL="0" indent="0">
              <a:buNone/>
            </a:pPr>
            <a:r>
              <a:rPr lang="en-US" dirty="0"/>
              <a:t>Scenario: Rudison Technologies.</a:t>
            </a:r>
            <a:br>
              <a:rPr lang="en-US" dirty="0"/>
            </a:br>
            <a:endParaRPr lang="en-US" dirty="0"/>
          </a:p>
          <a:p>
            <a:pPr>
              <a:buFont typeface="+mj-lt"/>
              <a:buAutoNum type="arabicPeriod"/>
            </a:pPr>
            <a:r>
              <a:rPr lang="en-US" dirty="0"/>
              <a:t>Research recent examples of ethical failures.</a:t>
            </a:r>
          </a:p>
          <a:p>
            <a:pPr lvl="1"/>
            <a:r>
              <a:rPr lang="en-US" dirty="0"/>
              <a:t>Find a recent case of an ethical failure involving an emerging technology in the news.</a:t>
            </a:r>
          </a:p>
          <a:p>
            <a:pPr lvl="1"/>
            <a:r>
              <a:rPr lang="en-US" dirty="0"/>
              <a:t>Read about the case, and identify the likely root cause(s) of the ethical failure.</a:t>
            </a:r>
            <a:br>
              <a:rPr lang="en-US" dirty="0"/>
            </a:br>
            <a:endParaRPr lang="en-US" dirty="0"/>
          </a:p>
          <a:p>
            <a:pPr>
              <a:buFont typeface="+mj-lt"/>
              <a:buAutoNum type="arabicPeriod"/>
            </a:pPr>
            <a:r>
              <a:rPr lang="en-US" dirty="0"/>
              <a:t>Present your findings to the group.</a:t>
            </a:r>
            <a:br>
              <a:rPr lang="en-US" dirty="0"/>
            </a:br>
            <a:endParaRPr lang="en-US" dirty="0"/>
          </a:p>
          <a:p>
            <a:pPr>
              <a:buFont typeface="+mj-lt"/>
              <a:buAutoNum type="arabicPeriod"/>
            </a:pPr>
            <a:r>
              <a:rPr lang="en-US" dirty="0"/>
              <a:t>Can you think of an example of a product using emerging technology that uses tech for good?</a:t>
            </a:r>
          </a:p>
        </p:txBody>
      </p:sp>
    </p:spTree>
    <p:extLst>
      <p:ext uri="{BB962C8B-B14F-4D97-AF65-F5344CB8AC3E}">
        <p14:creationId xmlns:p14="http://schemas.microsoft.com/office/powerpoint/2010/main" val="239972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9DBD7-BDA3-F547-916D-4C3FB76B9B86}"/>
              </a:ext>
            </a:extLst>
          </p:cNvPr>
          <p:cNvSpPr>
            <a:spLocks noGrp="1"/>
          </p:cNvSpPr>
          <p:nvPr>
            <p:ph type="sldNum" sz="quarter" idx="12"/>
          </p:nvPr>
        </p:nvSpPr>
        <p:spPr/>
        <p:txBody>
          <a:bodyPr/>
          <a:lstStyle/>
          <a:p>
            <a:fld id="{A8160BDD-7155-D744-B749-9730458604AD}" type="slidenum">
              <a:rPr lang="en-US" smtClean="0"/>
              <a:pPr/>
              <a:t>31</a:t>
            </a:fld>
            <a:endParaRPr lang="en-US" dirty="0"/>
          </a:p>
        </p:txBody>
      </p:sp>
      <p:sp>
        <p:nvSpPr>
          <p:cNvPr id="3" name="Text Placeholder 2">
            <a:extLst>
              <a:ext uri="{FF2B5EF4-FFF2-40B4-BE49-F238E27FC236}">
                <a16:creationId xmlns:a16="http://schemas.microsoft.com/office/drawing/2014/main" id="{72D9BD62-52F1-CE41-8F57-AA19FBA3F94B}"/>
              </a:ext>
            </a:extLst>
          </p:cNvPr>
          <p:cNvSpPr>
            <a:spLocks noGrp="1"/>
          </p:cNvSpPr>
          <p:nvPr>
            <p:ph type="body" sz="quarter" idx="13"/>
          </p:nvPr>
        </p:nvSpPr>
        <p:spPr/>
        <p:txBody>
          <a:bodyPr/>
          <a:lstStyle/>
          <a:p>
            <a:r>
              <a:rPr lang="en-US" dirty="0"/>
              <a:t>Can you provide an example of ways that you employ ethical reasoning in your day-to-day life?</a:t>
            </a:r>
          </a:p>
          <a:p>
            <a:r>
              <a:rPr lang="en-US" dirty="0"/>
              <a:t>You looked at quite a few different cases where ethical issues arose surrounding the use of emerging technologies. If you have witnessed any similar situations at your workplace, what do you think were the underlying causes of the ethical issues?</a:t>
            </a:r>
          </a:p>
        </p:txBody>
      </p:sp>
    </p:spTree>
    <p:extLst>
      <p:ext uri="{BB962C8B-B14F-4D97-AF65-F5344CB8AC3E}">
        <p14:creationId xmlns:p14="http://schemas.microsoft.com/office/powerpoint/2010/main" val="70044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1364-E07E-4426-88C4-54500C72BEF7}"/>
              </a:ext>
            </a:extLst>
          </p:cNvPr>
          <p:cNvSpPr>
            <a:spLocks noGrp="1"/>
          </p:cNvSpPr>
          <p:nvPr>
            <p:ph type="sldNum" sz="quarter" idx="12"/>
          </p:nvPr>
        </p:nvSpPr>
        <p:spPr/>
        <p:txBody>
          <a:bodyPr/>
          <a:lstStyle/>
          <a:p>
            <a:fld id="{A8160BDD-7155-D744-B749-9730458604AD}" type="slidenum">
              <a:rPr lang="en-US" smtClean="0"/>
              <a:pPr/>
              <a:t>4</a:t>
            </a:fld>
            <a:endParaRPr lang="en-US" dirty="0"/>
          </a:p>
        </p:txBody>
      </p:sp>
      <p:sp>
        <p:nvSpPr>
          <p:cNvPr id="3" name="Title 2">
            <a:extLst>
              <a:ext uri="{FF2B5EF4-FFF2-40B4-BE49-F238E27FC236}">
                <a16:creationId xmlns:a16="http://schemas.microsoft.com/office/drawing/2014/main" id="{99E0D964-CC19-421A-A928-7139DABA8E2A}"/>
              </a:ext>
            </a:extLst>
          </p:cNvPr>
          <p:cNvSpPr>
            <a:spLocks noGrp="1"/>
          </p:cNvSpPr>
          <p:nvPr>
            <p:ph type="title"/>
          </p:nvPr>
        </p:nvSpPr>
        <p:spPr/>
        <p:txBody>
          <a:bodyPr/>
          <a:lstStyle/>
          <a:p>
            <a:r>
              <a:rPr lang="en-US" dirty="0"/>
              <a:t>CRISPR Babies: Technology Raises New Ethical Challenges</a:t>
            </a:r>
          </a:p>
        </p:txBody>
      </p:sp>
      <p:pic>
        <p:nvPicPr>
          <p:cNvPr id="6" name="Content Placeholder 6" descr="Diagram&#10;&#10;Description automatically generated">
            <a:extLst>
              <a:ext uri="{FF2B5EF4-FFF2-40B4-BE49-F238E27FC236}">
                <a16:creationId xmlns:a16="http://schemas.microsoft.com/office/drawing/2014/main" id="{4131934B-7601-45BA-9861-4EC4CC95DDE7}"/>
              </a:ext>
            </a:extLst>
          </p:cNvPr>
          <p:cNvPicPr>
            <a:picLocks noChangeAspect="1"/>
          </p:cNvPicPr>
          <p:nvPr/>
        </p:nvPicPr>
        <p:blipFill>
          <a:blip r:embed="rId2"/>
          <a:stretch>
            <a:fillRect/>
          </a:stretch>
        </p:blipFill>
        <p:spPr>
          <a:xfrm>
            <a:off x="6003695" y="3852206"/>
            <a:ext cx="2950488" cy="1969130"/>
          </a:xfrm>
          <a:prstGeom prst="rect">
            <a:avLst/>
          </a:prstGeom>
        </p:spPr>
      </p:pic>
      <p:pic>
        <p:nvPicPr>
          <p:cNvPr id="7" name="Picture 6" descr="A dark room&#10;&#10;Description automatically generated">
            <a:extLst>
              <a:ext uri="{FF2B5EF4-FFF2-40B4-BE49-F238E27FC236}">
                <a16:creationId xmlns:a16="http://schemas.microsoft.com/office/drawing/2014/main" id="{B87E8626-FB1B-4A17-9BAA-800B932E0CE8}"/>
              </a:ext>
            </a:extLst>
          </p:cNvPr>
          <p:cNvPicPr>
            <a:picLocks noChangeAspect="1"/>
          </p:cNvPicPr>
          <p:nvPr/>
        </p:nvPicPr>
        <p:blipFill>
          <a:blip r:embed="rId3"/>
          <a:stretch>
            <a:fillRect/>
          </a:stretch>
        </p:blipFill>
        <p:spPr>
          <a:xfrm>
            <a:off x="7243924" y="4925312"/>
            <a:ext cx="1548970" cy="1234335"/>
          </a:xfrm>
          <a:prstGeom prst="rect">
            <a:avLst/>
          </a:prstGeom>
        </p:spPr>
      </p:pic>
      <p:pic>
        <p:nvPicPr>
          <p:cNvPr id="8" name="Graphic 7" descr="Brainstorm">
            <a:extLst>
              <a:ext uri="{FF2B5EF4-FFF2-40B4-BE49-F238E27FC236}">
                <a16:creationId xmlns:a16="http://schemas.microsoft.com/office/drawing/2014/main" id="{CE9D7F9A-4EA5-4D22-8C52-88BE0F9B49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174" y="2514600"/>
            <a:ext cx="914400" cy="914400"/>
          </a:xfrm>
          <a:prstGeom prst="rect">
            <a:avLst/>
          </a:prstGeom>
        </p:spPr>
      </p:pic>
      <p:pic>
        <p:nvPicPr>
          <p:cNvPr id="9" name="Graphic 8" descr="Business Growth">
            <a:extLst>
              <a:ext uri="{FF2B5EF4-FFF2-40B4-BE49-F238E27FC236}">
                <a16:creationId xmlns:a16="http://schemas.microsoft.com/office/drawing/2014/main" id="{9255205B-FBB0-42A9-AC0D-88D0A02811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174" y="4711050"/>
            <a:ext cx="914400" cy="914400"/>
          </a:xfrm>
          <a:prstGeom prst="rect">
            <a:avLst/>
          </a:prstGeom>
        </p:spPr>
      </p:pic>
      <p:pic>
        <p:nvPicPr>
          <p:cNvPr id="10" name="Graphic 9" descr="Playbook">
            <a:extLst>
              <a:ext uri="{FF2B5EF4-FFF2-40B4-BE49-F238E27FC236}">
                <a16:creationId xmlns:a16="http://schemas.microsoft.com/office/drawing/2014/main" id="{EC95D2B6-150B-4DBD-9799-1F5AAE3BF0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174" y="3612825"/>
            <a:ext cx="914400" cy="914400"/>
          </a:xfrm>
          <a:prstGeom prst="rect">
            <a:avLst/>
          </a:prstGeom>
        </p:spPr>
      </p:pic>
      <p:pic>
        <p:nvPicPr>
          <p:cNvPr id="11" name="Graphic 10" descr="Phone Vibration">
            <a:extLst>
              <a:ext uri="{FF2B5EF4-FFF2-40B4-BE49-F238E27FC236}">
                <a16:creationId xmlns:a16="http://schemas.microsoft.com/office/drawing/2014/main" id="{1AFA5605-236C-49C2-BE66-92FE038CA3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174" y="1416375"/>
            <a:ext cx="914400" cy="914400"/>
          </a:xfrm>
          <a:prstGeom prst="rect">
            <a:avLst/>
          </a:prstGeom>
        </p:spPr>
      </p:pic>
      <p:sp>
        <p:nvSpPr>
          <p:cNvPr id="12" name="Rounded Rectangle 17">
            <a:extLst>
              <a:ext uri="{FF2B5EF4-FFF2-40B4-BE49-F238E27FC236}">
                <a16:creationId xmlns:a16="http://schemas.microsoft.com/office/drawing/2014/main" id="{10C78949-BBDC-407D-83A7-7F024E74C83A}"/>
              </a:ext>
            </a:extLst>
          </p:cNvPr>
          <p:cNvSpPr/>
          <p:nvPr/>
        </p:nvSpPr>
        <p:spPr>
          <a:xfrm>
            <a:off x="1499999" y="150050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CRISPR gene editing, which can be used to correct genetic defects, prevent the spread of diseases, and improve crops. </a:t>
            </a:r>
          </a:p>
        </p:txBody>
      </p:sp>
      <p:sp>
        <p:nvSpPr>
          <p:cNvPr id="13" name="Rounded Rectangle 18">
            <a:extLst>
              <a:ext uri="{FF2B5EF4-FFF2-40B4-BE49-F238E27FC236}">
                <a16:creationId xmlns:a16="http://schemas.microsoft.com/office/drawing/2014/main" id="{30BE6C31-DAA3-4C96-A40C-0D7F28CCC2B3}"/>
              </a:ext>
            </a:extLst>
          </p:cNvPr>
          <p:cNvSpPr/>
          <p:nvPr/>
        </p:nvSpPr>
        <p:spPr>
          <a:xfrm>
            <a:off x="1499998" y="2613620"/>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Researcher He Jiankui used CRISPR for an untested and unauthorized purpose: to edit DNA in human embryos. </a:t>
            </a:r>
            <a:endParaRPr lang="en-GB" sz="1400" b="1" dirty="0"/>
          </a:p>
        </p:txBody>
      </p:sp>
      <p:sp>
        <p:nvSpPr>
          <p:cNvPr id="14" name="Rounded Rectangle 19">
            <a:extLst>
              <a:ext uri="{FF2B5EF4-FFF2-40B4-BE49-F238E27FC236}">
                <a16:creationId xmlns:a16="http://schemas.microsoft.com/office/drawing/2014/main" id="{45784E98-A720-400F-8988-4AB4B617C1F2}"/>
              </a:ext>
            </a:extLst>
          </p:cNvPr>
          <p:cNvSpPr/>
          <p:nvPr/>
        </p:nvSpPr>
        <p:spPr>
          <a:xfrm>
            <a:off x="1499998" y="371188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Ethical challenges: </a:t>
            </a:r>
            <a:r>
              <a:rPr lang="en-GB" sz="1400" dirty="0"/>
              <a:t>Whether we should use technology to “customize” babies. Who decides normal function, well-being, and disease?</a:t>
            </a:r>
            <a:endParaRPr lang="en-GB" sz="1400" b="1" dirty="0"/>
          </a:p>
        </p:txBody>
      </p:sp>
      <p:sp>
        <p:nvSpPr>
          <p:cNvPr id="15" name="Rounded Rectangle 20">
            <a:extLst>
              <a:ext uri="{FF2B5EF4-FFF2-40B4-BE49-F238E27FC236}">
                <a16:creationId xmlns:a16="http://schemas.microsoft.com/office/drawing/2014/main" id="{5A86A9B1-C255-47FC-899B-4DD678BE6019}"/>
              </a:ext>
            </a:extLst>
          </p:cNvPr>
          <p:cNvSpPr/>
          <p:nvPr/>
        </p:nvSpPr>
        <p:spPr>
          <a:xfrm>
            <a:off x="1499997" y="4693864"/>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Lesson: </a:t>
            </a:r>
            <a:r>
              <a:rPr lang="en-GB" sz="1400" dirty="0"/>
              <a:t>Emerging technologies can generate new ethical challenges that have no established answers. But humans are ultimately responsible for resolving these challenges.</a:t>
            </a:r>
            <a:endParaRPr lang="en-GB" sz="1400" b="1" dirty="0"/>
          </a:p>
        </p:txBody>
      </p:sp>
    </p:spTree>
    <p:extLst>
      <p:ext uri="{BB962C8B-B14F-4D97-AF65-F5344CB8AC3E}">
        <p14:creationId xmlns:p14="http://schemas.microsoft.com/office/powerpoint/2010/main" val="238100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2CD311-7382-40BE-9BB7-C25F82E30D09}"/>
              </a:ext>
            </a:extLst>
          </p:cNvPr>
          <p:cNvSpPr>
            <a:spLocks noGrp="1"/>
          </p:cNvSpPr>
          <p:nvPr>
            <p:ph type="sldNum" sz="quarter" idx="12"/>
          </p:nvPr>
        </p:nvSpPr>
        <p:spPr/>
        <p:txBody>
          <a:bodyPr/>
          <a:lstStyle/>
          <a:p>
            <a:fld id="{A8160BDD-7155-D744-B749-9730458604AD}" type="slidenum">
              <a:rPr lang="en-US" smtClean="0"/>
              <a:pPr/>
              <a:t>5</a:t>
            </a:fld>
            <a:endParaRPr lang="en-US" dirty="0"/>
          </a:p>
        </p:txBody>
      </p:sp>
      <p:sp>
        <p:nvSpPr>
          <p:cNvPr id="4" name="Title 3">
            <a:extLst>
              <a:ext uri="{FF2B5EF4-FFF2-40B4-BE49-F238E27FC236}">
                <a16:creationId xmlns:a16="http://schemas.microsoft.com/office/drawing/2014/main" id="{1B7B7B4C-7C5B-4B3F-AF7B-8F3F2269C39D}"/>
              </a:ext>
            </a:extLst>
          </p:cNvPr>
          <p:cNvSpPr>
            <a:spLocks noGrp="1"/>
          </p:cNvSpPr>
          <p:nvPr>
            <p:ph type="title"/>
          </p:nvPr>
        </p:nvSpPr>
        <p:spPr/>
        <p:txBody>
          <a:bodyPr/>
          <a:lstStyle/>
          <a:p>
            <a:r>
              <a:rPr lang="en-US" dirty="0"/>
              <a:t>Predpol: Technology Involves Ethical Tradeoffs</a:t>
            </a:r>
          </a:p>
        </p:txBody>
      </p:sp>
      <p:pic>
        <p:nvPicPr>
          <p:cNvPr id="6" name="Graphic 5" descr="Brainstorm">
            <a:extLst>
              <a:ext uri="{FF2B5EF4-FFF2-40B4-BE49-F238E27FC236}">
                <a16:creationId xmlns:a16="http://schemas.microsoft.com/office/drawing/2014/main" id="{0A517137-FE05-4B13-AC1F-5AC42F607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610" y="2514600"/>
            <a:ext cx="914400" cy="914400"/>
          </a:xfrm>
          <a:prstGeom prst="rect">
            <a:avLst/>
          </a:prstGeom>
        </p:spPr>
      </p:pic>
      <p:pic>
        <p:nvPicPr>
          <p:cNvPr id="7" name="Graphic 6" descr="Business Growth">
            <a:extLst>
              <a:ext uri="{FF2B5EF4-FFF2-40B4-BE49-F238E27FC236}">
                <a16:creationId xmlns:a16="http://schemas.microsoft.com/office/drawing/2014/main" id="{ED333B71-E3C8-43A1-909A-4271D3D5EC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610" y="4711050"/>
            <a:ext cx="914400" cy="914400"/>
          </a:xfrm>
          <a:prstGeom prst="rect">
            <a:avLst/>
          </a:prstGeom>
        </p:spPr>
      </p:pic>
      <p:pic>
        <p:nvPicPr>
          <p:cNvPr id="8" name="Graphic 7" descr="Playbook">
            <a:extLst>
              <a:ext uri="{FF2B5EF4-FFF2-40B4-BE49-F238E27FC236}">
                <a16:creationId xmlns:a16="http://schemas.microsoft.com/office/drawing/2014/main" id="{0E1F6241-9901-4B97-BAF3-043F919606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610" y="3612825"/>
            <a:ext cx="914400" cy="914400"/>
          </a:xfrm>
          <a:prstGeom prst="rect">
            <a:avLst/>
          </a:prstGeom>
        </p:spPr>
      </p:pic>
      <p:pic>
        <p:nvPicPr>
          <p:cNvPr id="9" name="Graphic 8" descr="Phone Vibration">
            <a:extLst>
              <a:ext uri="{FF2B5EF4-FFF2-40B4-BE49-F238E27FC236}">
                <a16:creationId xmlns:a16="http://schemas.microsoft.com/office/drawing/2014/main" id="{0CF79E8C-BEF9-45AB-8214-5F86A600BF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610" y="1416375"/>
            <a:ext cx="914400" cy="914400"/>
          </a:xfrm>
          <a:prstGeom prst="rect">
            <a:avLst/>
          </a:prstGeom>
        </p:spPr>
      </p:pic>
      <p:sp>
        <p:nvSpPr>
          <p:cNvPr id="10" name="Rounded Rectangle 17">
            <a:extLst>
              <a:ext uri="{FF2B5EF4-FFF2-40B4-BE49-F238E27FC236}">
                <a16:creationId xmlns:a16="http://schemas.microsoft.com/office/drawing/2014/main" id="{84228E0B-6E32-4AA4-ABFC-85A4BB959C4E}"/>
              </a:ext>
            </a:extLst>
          </p:cNvPr>
          <p:cNvSpPr/>
          <p:nvPr/>
        </p:nvSpPr>
        <p:spPr>
          <a:xfrm>
            <a:off x="1542761" y="1464694"/>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Predpol is a tool for predicting incidence of crime to assist police departments in allocating resources efficiently. </a:t>
            </a:r>
          </a:p>
        </p:txBody>
      </p:sp>
      <p:sp>
        <p:nvSpPr>
          <p:cNvPr id="11" name="Rounded Rectangle 18">
            <a:extLst>
              <a:ext uri="{FF2B5EF4-FFF2-40B4-BE49-F238E27FC236}">
                <a16:creationId xmlns:a16="http://schemas.microsoft.com/office/drawing/2014/main" id="{F87D3F3E-BCF2-41A8-AAC0-502657ACAB06}"/>
              </a:ext>
            </a:extLst>
          </p:cNvPr>
          <p:cNvSpPr/>
          <p:nvPr/>
        </p:nvSpPr>
        <p:spPr>
          <a:xfrm>
            <a:off x="1542760" y="2577805"/>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Use of Predpol has led to disproportionate prosecution of petty crimes in neighborhoods that are predominantly poor and Black. </a:t>
            </a:r>
          </a:p>
        </p:txBody>
      </p:sp>
      <p:sp>
        <p:nvSpPr>
          <p:cNvPr id="12" name="Rounded Rectangle 19">
            <a:extLst>
              <a:ext uri="{FF2B5EF4-FFF2-40B4-BE49-F238E27FC236}">
                <a16:creationId xmlns:a16="http://schemas.microsoft.com/office/drawing/2014/main" id="{19F3F7B2-7C46-4A56-8978-011BDD861AE2}"/>
              </a:ext>
            </a:extLst>
          </p:cNvPr>
          <p:cNvSpPr/>
          <p:nvPr/>
        </p:nvSpPr>
        <p:spPr>
          <a:xfrm>
            <a:off x="1542760" y="371188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Ethical challenge: </a:t>
            </a:r>
            <a:r>
              <a:rPr lang="en-GB" sz="1400" dirty="0"/>
              <a:t>Predpol promotes efficiency at the expense of fairness and equality.</a:t>
            </a:r>
            <a:endParaRPr lang="en-GB" sz="1400" b="1" dirty="0"/>
          </a:p>
        </p:txBody>
      </p:sp>
      <p:sp>
        <p:nvSpPr>
          <p:cNvPr id="13" name="Rounded Rectangle 20">
            <a:extLst>
              <a:ext uri="{FF2B5EF4-FFF2-40B4-BE49-F238E27FC236}">
                <a16:creationId xmlns:a16="http://schemas.microsoft.com/office/drawing/2014/main" id="{6A0D0F58-057C-4B96-A3B4-8BD9CEE052DF}"/>
              </a:ext>
            </a:extLst>
          </p:cNvPr>
          <p:cNvSpPr/>
          <p:nvPr/>
        </p:nvSpPr>
        <p:spPr>
          <a:xfrm>
            <a:off x="1542759" y="4693864"/>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Lesson: </a:t>
            </a:r>
            <a:r>
              <a:rPr lang="en-GB" sz="1400" dirty="0"/>
              <a:t>Emerging technologies is often not about bad intentions or mistakes—it’s also about navigating value tradeoffs. </a:t>
            </a:r>
            <a:endParaRPr lang="en-GB" sz="1400" b="1" dirty="0"/>
          </a:p>
        </p:txBody>
      </p:sp>
      <p:pic>
        <p:nvPicPr>
          <p:cNvPr id="14" name="Picture 13">
            <a:extLst>
              <a:ext uri="{FF2B5EF4-FFF2-40B4-BE49-F238E27FC236}">
                <a16:creationId xmlns:a16="http://schemas.microsoft.com/office/drawing/2014/main" id="{422BFC7F-682E-4AE2-A968-74DAF242340E}"/>
              </a:ext>
            </a:extLst>
          </p:cNvPr>
          <p:cNvPicPr/>
          <p:nvPr/>
        </p:nvPicPr>
        <p:blipFill rotWithShape="1">
          <a:blip r:embed="rId10">
            <a:extLst>
              <a:ext uri="{28A0092B-C50C-407E-A947-70E740481C1C}">
                <a14:useLocalDpi xmlns:a14="http://schemas.microsoft.com/office/drawing/2010/main" val="0"/>
              </a:ext>
            </a:extLst>
          </a:blip>
          <a:srcRect l="50694"/>
          <a:stretch/>
        </p:blipFill>
        <p:spPr>
          <a:xfrm>
            <a:off x="6554393" y="2359917"/>
            <a:ext cx="2254217" cy="2152650"/>
          </a:xfrm>
          <a:prstGeom prst="rect">
            <a:avLst/>
          </a:prstGeom>
        </p:spPr>
      </p:pic>
      <p:sp>
        <p:nvSpPr>
          <p:cNvPr id="16" name="Text Box 307">
            <a:extLst>
              <a:ext uri="{FF2B5EF4-FFF2-40B4-BE49-F238E27FC236}">
                <a16:creationId xmlns:a16="http://schemas.microsoft.com/office/drawing/2014/main" id="{41B01998-69D0-47D1-A521-1DE409652ACD}"/>
              </a:ext>
            </a:extLst>
          </p:cNvPr>
          <p:cNvSpPr txBox="1">
            <a:spLocks noChangeArrowheads="1"/>
          </p:cNvSpPr>
          <p:nvPr/>
        </p:nvSpPr>
        <p:spPr bwMode="auto">
          <a:xfrm>
            <a:off x="6475250" y="4527225"/>
            <a:ext cx="239979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en-US" sz="800" dirty="0">
                <a:effectLst/>
                <a:latin typeface="+mn-lt"/>
                <a:ea typeface="Times New Roman" panose="02020603050405020304" pitchFamily="18" charset="0"/>
              </a:rPr>
              <a:t>By Hubert Guillaud - http://www.internetactu.net/2015/06/23/predpol-la-prediction-des-banalites/, CC BY 3.0, </a:t>
            </a:r>
            <a:r>
              <a:rPr lang="en-US" sz="800" u="sng" dirty="0">
                <a:solidFill>
                  <a:srgbClr val="0563C1"/>
                </a:solidFill>
                <a:effectLst/>
                <a:latin typeface="+mn-lt"/>
                <a:ea typeface="Times New Roman" panose="02020603050405020304" pitchFamily="18" charset="0"/>
                <a:hlinkClick r:id="rId11"/>
              </a:rPr>
              <a:t>https://commons.wikimedia.org/w/index.php?curid=52644931</a:t>
            </a:r>
            <a:r>
              <a:rPr lang="en-US" sz="800" dirty="0">
                <a:effectLst/>
                <a:latin typeface="+mn-lt"/>
                <a:ea typeface="Times New Roman" panose="02020603050405020304" pitchFamily="18" charset="0"/>
              </a:rPr>
              <a:t>”</a:t>
            </a:r>
            <a:endParaRPr kumimoji="0" lang="en-US" sz="800" b="1" i="0" u="none" strike="noStrike" kern="0" cap="none" spc="0" normalizeH="0" baseline="0" noProof="0" dirty="0">
              <a:ln>
                <a:noFill/>
              </a:ln>
              <a:solidFill>
                <a:srgbClr val="000000"/>
              </a:solidFill>
              <a:effectLst/>
              <a:uLnTx/>
              <a:uFillTx/>
              <a:latin typeface="+mn-lt"/>
              <a:cs typeface="Calibri"/>
            </a:endParaRPr>
          </a:p>
        </p:txBody>
      </p:sp>
    </p:spTree>
    <p:extLst>
      <p:ext uri="{BB962C8B-B14F-4D97-AF65-F5344CB8AC3E}">
        <p14:creationId xmlns:p14="http://schemas.microsoft.com/office/powerpoint/2010/main" val="750142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9647BA-E4B6-4AB8-A2FD-F76680D9DE3D}"/>
              </a:ext>
            </a:extLst>
          </p:cNvPr>
          <p:cNvSpPr>
            <a:spLocks noGrp="1"/>
          </p:cNvSpPr>
          <p:nvPr>
            <p:ph type="sldNum" sz="quarter" idx="12"/>
          </p:nvPr>
        </p:nvSpPr>
        <p:spPr/>
        <p:txBody>
          <a:bodyPr/>
          <a:lstStyle/>
          <a:p>
            <a:fld id="{A8160BDD-7155-D744-B749-9730458604AD}" type="slidenum">
              <a:rPr lang="en-US" smtClean="0"/>
              <a:pPr/>
              <a:t>6</a:t>
            </a:fld>
            <a:endParaRPr lang="en-US" dirty="0"/>
          </a:p>
        </p:txBody>
      </p:sp>
      <p:sp>
        <p:nvSpPr>
          <p:cNvPr id="4" name="Title 3">
            <a:extLst>
              <a:ext uri="{FF2B5EF4-FFF2-40B4-BE49-F238E27FC236}">
                <a16:creationId xmlns:a16="http://schemas.microsoft.com/office/drawing/2014/main" id="{01574DD3-26CE-443D-8A46-E6A7332DC84F}"/>
              </a:ext>
            </a:extLst>
          </p:cNvPr>
          <p:cNvSpPr>
            <a:spLocks noGrp="1"/>
          </p:cNvSpPr>
          <p:nvPr>
            <p:ph type="title"/>
          </p:nvPr>
        </p:nvSpPr>
        <p:spPr/>
        <p:txBody>
          <a:bodyPr/>
          <a:lstStyle/>
          <a:p>
            <a:r>
              <a:rPr lang="en-US" dirty="0"/>
              <a:t>Facebook: Context Matters</a:t>
            </a:r>
          </a:p>
        </p:txBody>
      </p:sp>
      <p:pic>
        <p:nvPicPr>
          <p:cNvPr id="5" name="Graphic 4" descr="Brainstorm">
            <a:extLst>
              <a:ext uri="{FF2B5EF4-FFF2-40B4-BE49-F238E27FC236}">
                <a16:creationId xmlns:a16="http://schemas.microsoft.com/office/drawing/2014/main" id="{58AF8036-567F-4CFF-8DD1-E8CCEC3AB8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639" y="2514600"/>
            <a:ext cx="914400" cy="914400"/>
          </a:xfrm>
          <a:prstGeom prst="rect">
            <a:avLst/>
          </a:prstGeom>
        </p:spPr>
      </p:pic>
      <p:pic>
        <p:nvPicPr>
          <p:cNvPr id="6" name="Graphic 5" descr="Business Growth">
            <a:extLst>
              <a:ext uri="{FF2B5EF4-FFF2-40B4-BE49-F238E27FC236}">
                <a16:creationId xmlns:a16="http://schemas.microsoft.com/office/drawing/2014/main" id="{00190D44-6897-416C-81FB-2DE0023C3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639" y="4711050"/>
            <a:ext cx="914400" cy="914400"/>
          </a:xfrm>
          <a:prstGeom prst="rect">
            <a:avLst/>
          </a:prstGeom>
        </p:spPr>
      </p:pic>
      <p:pic>
        <p:nvPicPr>
          <p:cNvPr id="7" name="Graphic 6" descr="Playbook">
            <a:extLst>
              <a:ext uri="{FF2B5EF4-FFF2-40B4-BE49-F238E27FC236}">
                <a16:creationId xmlns:a16="http://schemas.microsoft.com/office/drawing/2014/main" id="{373FACD9-71CC-49C7-A931-6CDC2589D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639" y="3612825"/>
            <a:ext cx="914400" cy="914400"/>
          </a:xfrm>
          <a:prstGeom prst="rect">
            <a:avLst/>
          </a:prstGeom>
        </p:spPr>
      </p:pic>
      <p:pic>
        <p:nvPicPr>
          <p:cNvPr id="8" name="Graphic 7" descr="Phone Vibration">
            <a:extLst>
              <a:ext uri="{FF2B5EF4-FFF2-40B4-BE49-F238E27FC236}">
                <a16:creationId xmlns:a16="http://schemas.microsoft.com/office/drawing/2014/main" id="{BF3450CB-1B48-4667-ABF2-EA83F09267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639" y="1416375"/>
            <a:ext cx="914400" cy="914400"/>
          </a:xfrm>
          <a:prstGeom prst="rect">
            <a:avLst/>
          </a:prstGeom>
        </p:spPr>
      </p:pic>
      <p:sp>
        <p:nvSpPr>
          <p:cNvPr id="9" name="Rounded Rectangle 17">
            <a:extLst>
              <a:ext uri="{FF2B5EF4-FFF2-40B4-BE49-F238E27FC236}">
                <a16:creationId xmlns:a16="http://schemas.microsoft.com/office/drawing/2014/main" id="{0C6EF6F5-AF5A-4218-B2DE-A0341C23F359}"/>
              </a:ext>
            </a:extLst>
          </p:cNvPr>
          <p:cNvSpPr/>
          <p:nvPr/>
        </p:nvSpPr>
        <p:spPr>
          <a:xfrm>
            <a:off x="1535875" y="1464694"/>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Facebook, a social network whose </a:t>
            </a:r>
            <a:r>
              <a:rPr lang="en-US" sz="1400" dirty="0"/>
              <a:t>mission is to give people the power to build community and bring the world closer together. </a:t>
            </a:r>
            <a:endParaRPr lang="en-GB" sz="1400" dirty="0"/>
          </a:p>
        </p:txBody>
      </p:sp>
      <p:sp>
        <p:nvSpPr>
          <p:cNvPr id="10" name="Rounded Rectangle 18">
            <a:extLst>
              <a:ext uri="{FF2B5EF4-FFF2-40B4-BE49-F238E27FC236}">
                <a16:creationId xmlns:a16="http://schemas.microsoft.com/office/drawing/2014/main" id="{0BA238BE-33C1-4DEA-920C-7315E0A9AC69}"/>
              </a:ext>
            </a:extLst>
          </p:cNvPr>
          <p:cNvSpPr/>
          <p:nvPr/>
        </p:nvSpPr>
        <p:spPr>
          <a:xfrm>
            <a:off x="1535874" y="2577805"/>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In 2017, the Myanmar military used Facebook to incite murder, rape, and forced migration of the country’s Rohingya minority group.</a:t>
            </a:r>
          </a:p>
        </p:txBody>
      </p:sp>
      <p:sp>
        <p:nvSpPr>
          <p:cNvPr id="11" name="Rounded Rectangle 19">
            <a:extLst>
              <a:ext uri="{FF2B5EF4-FFF2-40B4-BE49-F238E27FC236}">
                <a16:creationId xmlns:a16="http://schemas.microsoft.com/office/drawing/2014/main" id="{795A115D-C2E0-4AC5-91FD-0EBD61CE9AD5}"/>
              </a:ext>
            </a:extLst>
          </p:cNvPr>
          <p:cNvSpPr/>
          <p:nvPr/>
        </p:nvSpPr>
        <p:spPr>
          <a:xfrm>
            <a:off x="1535874" y="371188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Ethical challenge: </a:t>
            </a:r>
            <a:r>
              <a:rPr lang="en-GB" sz="1400" dirty="0"/>
              <a:t>The ethical qualities of a product may vary with context of use.</a:t>
            </a:r>
            <a:endParaRPr lang="en-GB" sz="1400" b="1" dirty="0"/>
          </a:p>
        </p:txBody>
      </p:sp>
      <p:sp>
        <p:nvSpPr>
          <p:cNvPr id="12" name="Rounded Rectangle 20">
            <a:extLst>
              <a:ext uri="{FF2B5EF4-FFF2-40B4-BE49-F238E27FC236}">
                <a16:creationId xmlns:a16="http://schemas.microsoft.com/office/drawing/2014/main" id="{653A2C41-1640-461D-936A-BD5884D2474E}"/>
              </a:ext>
            </a:extLst>
          </p:cNvPr>
          <p:cNvSpPr/>
          <p:nvPr/>
        </p:nvSpPr>
        <p:spPr>
          <a:xfrm>
            <a:off x="1535873" y="4778188"/>
            <a:ext cx="4583875" cy="591971"/>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Lesson: </a:t>
            </a:r>
            <a:r>
              <a:rPr lang="en-GB" sz="1400" dirty="0"/>
              <a:t>Context matters, but this doesn’t mean that tech is always ethically neutral.</a:t>
            </a:r>
            <a:endParaRPr lang="en-GB" sz="1400" b="1" dirty="0"/>
          </a:p>
        </p:txBody>
      </p:sp>
      <p:pic>
        <p:nvPicPr>
          <p:cNvPr id="13" name="Picture 12">
            <a:extLst>
              <a:ext uri="{FF2B5EF4-FFF2-40B4-BE49-F238E27FC236}">
                <a16:creationId xmlns:a16="http://schemas.microsoft.com/office/drawing/2014/main" id="{843932AE-6136-459E-9471-5AE66F90C39C}"/>
              </a:ext>
            </a:extLst>
          </p:cNvPr>
          <p:cNvPicPr>
            <a:picLocks noChangeAspect="1"/>
          </p:cNvPicPr>
          <p:nvPr/>
        </p:nvPicPr>
        <p:blipFill>
          <a:blip r:embed="rId10"/>
          <a:stretch>
            <a:fillRect/>
          </a:stretch>
        </p:blipFill>
        <p:spPr>
          <a:xfrm>
            <a:off x="7060119" y="1625703"/>
            <a:ext cx="1712356" cy="2577546"/>
          </a:xfrm>
          <a:prstGeom prst="rect">
            <a:avLst/>
          </a:prstGeom>
        </p:spPr>
      </p:pic>
      <p:sp>
        <p:nvSpPr>
          <p:cNvPr id="15" name="TextBox 14">
            <a:extLst>
              <a:ext uri="{FF2B5EF4-FFF2-40B4-BE49-F238E27FC236}">
                <a16:creationId xmlns:a16="http://schemas.microsoft.com/office/drawing/2014/main" id="{6ED62CDC-5226-48EC-A03A-430FFC6EAACA}"/>
              </a:ext>
            </a:extLst>
          </p:cNvPr>
          <p:cNvSpPr txBox="1"/>
          <p:nvPr/>
        </p:nvSpPr>
        <p:spPr>
          <a:xfrm>
            <a:off x="6926094" y="4215838"/>
            <a:ext cx="2017582" cy="584775"/>
          </a:xfrm>
          <a:prstGeom prst="rect">
            <a:avLst/>
          </a:prstGeom>
          <a:noFill/>
        </p:spPr>
        <p:txBody>
          <a:bodyPr wrap="square">
            <a:spAutoFit/>
          </a:bodyPr>
          <a:lstStyle/>
          <a:p>
            <a:r>
              <a:rPr lang="en-US" sz="800" dirty="0">
                <a:effectLst/>
                <a:ea typeface="Times New Roman" panose="02020603050405020304" pitchFamily="18" charset="0"/>
              </a:rPr>
              <a:t>By Peerapat Wimolrungkarat, Thai Government photographer - [1], CC BY 2.0, </a:t>
            </a:r>
            <a:r>
              <a:rPr lang="en-US" sz="800" u="sng" dirty="0">
                <a:solidFill>
                  <a:srgbClr val="0563C1"/>
                </a:solidFill>
                <a:effectLst/>
                <a:ea typeface="Times New Roman" panose="02020603050405020304" pitchFamily="18" charset="0"/>
                <a:hlinkClick r:id="rId11"/>
              </a:rPr>
              <a:t>https://commons.wikimedia.org/w/index.</a:t>
            </a:r>
            <a:br>
              <a:rPr lang="en-US" sz="800" u="sng" dirty="0">
                <a:solidFill>
                  <a:srgbClr val="0563C1"/>
                </a:solidFill>
                <a:effectLst/>
                <a:ea typeface="Times New Roman" panose="02020603050405020304" pitchFamily="18" charset="0"/>
                <a:hlinkClick r:id="rId11"/>
              </a:rPr>
            </a:br>
            <a:r>
              <a:rPr lang="en-US" sz="800" u="sng" dirty="0">
                <a:solidFill>
                  <a:srgbClr val="0563C1"/>
                </a:solidFill>
                <a:effectLst/>
                <a:ea typeface="Times New Roman" panose="02020603050405020304" pitchFamily="18" charset="0"/>
                <a:hlinkClick r:id="rId11"/>
              </a:rPr>
              <a:t>php?curid=16151919</a:t>
            </a:r>
            <a:r>
              <a:rPr lang="en-US" sz="800" dirty="0">
                <a:effectLst/>
                <a:ea typeface="Times New Roman" panose="02020603050405020304" pitchFamily="18" charset="0"/>
              </a:rPr>
              <a:t>.” </a:t>
            </a:r>
            <a:endParaRPr lang="en-US" sz="800" dirty="0"/>
          </a:p>
        </p:txBody>
      </p:sp>
      <p:pic>
        <p:nvPicPr>
          <p:cNvPr id="16" name="Picture 15" descr="A picture containing rectangle&#10;&#10;Description automatically generated">
            <a:extLst>
              <a:ext uri="{FF2B5EF4-FFF2-40B4-BE49-F238E27FC236}">
                <a16:creationId xmlns:a16="http://schemas.microsoft.com/office/drawing/2014/main" id="{79C9ABF6-C4B8-4632-9542-BDC11C1D9F76}"/>
              </a:ext>
            </a:extLst>
          </p:cNvPr>
          <p:cNvPicPr>
            <a:picLocks noChangeAspect="1"/>
          </p:cNvPicPr>
          <p:nvPr/>
        </p:nvPicPr>
        <p:blipFill>
          <a:blip r:embed="rId12"/>
          <a:stretch>
            <a:fillRect/>
          </a:stretch>
        </p:blipFill>
        <p:spPr>
          <a:xfrm rot="10800000">
            <a:off x="7666450" y="4887634"/>
            <a:ext cx="1404220" cy="1404220"/>
          </a:xfrm>
          <a:prstGeom prst="rect">
            <a:avLst/>
          </a:prstGeom>
        </p:spPr>
      </p:pic>
      <p:pic>
        <p:nvPicPr>
          <p:cNvPr id="17" name="Picture 16" descr="A picture containing rectangle&#10;&#10;Description automatically generated">
            <a:extLst>
              <a:ext uri="{FF2B5EF4-FFF2-40B4-BE49-F238E27FC236}">
                <a16:creationId xmlns:a16="http://schemas.microsoft.com/office/drawing/2014/main" id="{0A370497-030E-40B0-8C2D-15B6361C381E}"/>
              </a:ext>
            </a:extLst>
          </p:cNvPr>
          <p:cNvPicPr>
            <a:picLocks noChangeAspect="1"/>
          </p:cNvPicPr>
          <p:nvPr/>
        </p:nvPicPr>
        <p:blipFill rotWithShape="1">
          <a:blip r:embed="rId12"/>
          <a:srcRect r="20183"/>
          <a:stretch/>
        </p:blipFill>
        <p:spPr>
          <a:xfrm>
            <a:off x="6852919" y="4943738"/>
            <a:ext cx="1120808" cy="1404220"/>
          </a:xfrm>
          <a:prstGeom prst="rect">
            <a:avLst/>
          </a:prstGeom>
        </p:spPr>
      </p:pic>
    </p:spTree>
    <p:extLst>
      <p:ext uri="{BB962C8B-B14F-4D97-AF65-F5344CB8AC3E}">
        <p14:creationId xmlns:p14="http://schemas.microsoft.com/office/powerpoint/2010/main" val="271701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C6184E-E33C-4217-A72D-69FD38A41D1F}"/>
              </a:ext>
            </a:extLst>
          </p:cNvPr>
          <p:cNvSpPr>
            <a:spLocks noGrp="1"/>
          </p:cNvSpPr>
          <p:nvPr>
            <p:ph type="sldNum" sz="quarter" idx="12"/>
          </p:nvPr>
        </p:nvSpPr>
        <p:spPr/>
        <p:txBody>
          <a:bodyPr/>
          <a:lstStyle/>
          <a:p>
            <a:fld id="{A8160BDD-7155-D744-B749-9730458604AD}" type="slidenum">
              <a:rPr lang="en-US" smtClean="0"/>
              <a:pPr/>
              <a:t>7</a:t>
            </a:fld>
            <a:endParaRPr lang="en-US" dirty="0"/>
          </a:p>
        </p:txBody>
      </p:sp>
      <p:sp>
        <p:nvSpPr>
          <p:cNvPr id="4" name="Title 3">
            <a:extLst>
              <a:ext uri="{FF2B5EF4-FFF2-40B4-BE49-F238E27FC236}">
                <a16:creationId xmlns:a16="http://schemas.microsoft.com/office/drawing/2014/main" id="{3BCDCD9A-6291-4FD4-BEFB-C03C4662E35A}"/>
              </a:ext>
            </a:extLst>
          </p:cNvPr>
          <p:cNvSpPr>
            <a:spLocks noGrp="1"/>
          </p:cNvSpPr>
          <p:nvPr>
            <p:ph type="title"/>
          </p:nvPr>
        </p:nvSpPr>
        <p:spPr/>
        <p:txBody>
          <a:bodyPr/>
          <a:lstStyle/>
          <a:p>
            <a:r>
              <a:rPr lang="en-US" dirty="0"/>
              <a:t>Credit Ratings: Democratization or Discrimination?</a:t>
            </a:r>
          </a:p>
        </p:txBody>
      </p:sp>
      <p:pic>
        <p:nvPicPr>
          <p:cNvPr id="5" name="Graphic 4" descr="Brainstorm">
            <a:extLst>
              <a:ext uri="{FF2B5EF4-FFF2-40B4-BE49-F238E27FC236}">
                <a16:creationId xmlns:a16="http://schemas.microsoft.com/office/drawing/2014/main" id="{E11BAE85-B3B6-43E7-A561-D8ED2D4310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167" y="2523909"/>
            <a:ext cx="914400" cy="914400"/>
          </a:xfrm>
          <a:prstGeom prst="rect">
            <a:avLst/>
          </a:prstGeom>
        </p:spPr>
      </p:pic>
      <p:pic>
        <p:nvPicPr>
          <p:cNvPr id="6" name="Graphic 5" descr="Business Growth">
            <a:extLst>
              <a:ext uri="{FF2B5EF4-FFF2-40B4-BE49-F238E27FC236}">
                <a16:creationId xmlns:a16="http://schemas.microsoft.com/office/drawing/2014/main" id="{19872C12-5872-4462-B59C-36B3A2A3E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167" y="4711050"/>
            <a:ext cx="914400" cy="914400"/>
          </a:xfrm>
          <a:prstGeom prst="rect">
            <a:avLst/>
          </a:prstGeom>
        </p:spPr>
      </p:pic>
      <p:pic>
        <p:nvPicPr>
          <p:cNvPr id="7" name="Graphic 6" descr="Playbook">
            <a:extLst>
              <a:ext uri="{FF2B5EF4-FFF2-40B4-BE49-F238E27FC236}">
                <a16:creationId xmlns:a16="http://schemas.microsoft.com/office/drawing/2014/main" id="{32FEC473-A4F1-4A43-9D91-0646FFA35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167" y="3622134"/>
            <a:ext cx="914400" cy="914400"/>
          </a:xfrm>
          <a:prstGeom prst="rect">
            <a:avLst/>
          </a:prstGeom>
        </p:spPr>
      </p:pic>
      <p:pic>
        <p:nvPicPr>
          <p:cNvPr id="8" name="Graphic 7" descr="Phone Vibration">
            <a:extLst>
              <a:ext uri="{FF2B5EF4-FFF2-40B4-BE49-F238E27FC236}">
                <a16:creationId xmlns:a16="http://schemas.microsoft.com/office/drawing/2014/main" id="{3BE8664C-4A3C-4920-97BF-F3BB5D7BEA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167" y="1425684"/>
            <a:ext cx="914400" cy="914400"/>
          </a:xfrm>
          <a:prstGeom prst="rect">
            <a:avLst/>
          </a:prstGeom>
        </p:spPr>
      </p:pic>
      <p:sp>
        <p:nvSpPr>
          <p:cNvPr id="9" name="Rounded Rectangle 17">
            <a:extLst>
              <a:ext uri="{FF2B5EF4-FFF2-40B4-BE49-F238E27FC236}">
                <a16:creationId xmlns:a16="http://schemas.microsoft.com/office/drawing/2014/main" id="{73E2F571-8E73-4B99-B8B4-03431A2FC67B}"/>
              </a:ext>
            </a:extLst>
          </p:cNvPr>
          <p:cNvSpPr/>
          <p:nvPr/>
        </p:nvSpPr>
        <p:spPr>
          <a:xfrm>
            <a:off x="1725817" y="1474003"/>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Product: </a:t>
            </a:r>
            <a:r>
              <a:rPr lang="en-GB" sz="1400" dirty="0"/>
              <a:t>Credit ratings like FICO were invented in the 1960s to democratize access to credit and prevent discrimination by loan officers.</a:t>
            </a:r>
          </a:p>
        </p:txBody>
      </p:sp>
      <p:sp>
        <p:nvSpPr>
          <p:cNvPr id="10" name="Rounded Rectangle 18">
            <a:extLst>
              <a:ext uri="{FF2B5EF4-FFF2-40B4-BE49-F238E27FC236}">
                <a16:creationId xmlns:a16="http://schemas.microsoft.com/office/drawing/2014/main" id="{FD9A6624-C483-4825-8262-66B08DF6343D}"/>
              </a:ext>
            </a:extLst>
          </p:cNvPr>
          <p:cNvSpPr/>
          <p:nvPr/>
        </p:nvSpPr>
        <p:spPr>
          <a:xfrm>
            <a:off x="1725816" y="2622929"/>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Problem: </a:t>
            </a:r>
            <a:r>
              <a:rPr lang="en-GB" sz="1400" dirty="0"/>
              <a:t>Credit ratings have become gatekeepers for life’s necessities, and they are powered by AI that may be biased.</a:t>
            </a:r>
          </a:p>
        </p:txBody>
      </p:sp>
      <p:sp>
        <p:nvSpPr>
          <p:cNvPr id="11" name="Rounded Rectangle 19">
            <a:extLst>
              <a:ext uri="{FF2B5EF4-FFF2-40B4-BE49-F238E27FC236}">
                <a16:creationId xmlns:a16="http://schemas.microsoft.com/office/drawing/2014/main" id="{0E7B7FA3-D161-47D8-BF2C-BA8EF812F0A3}"/>
              </a:ext>
            </a:extLst>
          </p:cNvPr>
          <p:cNvSpPr/>
          <p:nvPr/>
        </p:nvSpPr>
        <p:spPr>
          <a:xfrm>
            <a:off x="1725816" y="3711882"/>
            <a:ext cx="4583875" cy="71628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Ethical challenge: </a:t>
            </a:r>
            <a:r>
              <a:rPr lang="en-GB" sz="1400" dirty="0"/>
              <a:t>Now that credit ratings are so widely used, it is harder to correct their problems.</a:t>
            </a:r>
            <a:endParaRPr lang="en-GB" sz="1400" b="1" dirty="0"/>
          </a:p>
        </p:txBody>
      </p:sp>
      <p:sp>
        <p:nvSpPr>
          <p:cNvPr id="12" name="Rounded Rectangle 20">
            <a:extLst>
              <a:ext uri="{FF2B5EF4-FFF2-40B4-BE49-F238E27FC236}">
                <a16:creationId xmlns:a16="http://schemas.microsoft.com/office/drawing/2014/main" id="{B87E441C-BEDD-4A61-B7EA-0390FF12D7FF}"/>
              </a:ext>
            </a:extLst>
          </p:cNvPr>
          <p:cNvSpPr/>
          <p:nvPr/>
        </p:nvSpPr>
        <p:spPr>
          <a:xfrm>
            <a:off x="1725815" y="4680216"/>
            <a:ext cx="4583875" cy="787914"/>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r>
              <a:rPr lang="en-GB" sz="1400" b="1" dirty="0"/>
              <a:t>Lesson: </a:t>
            </a:r>
            <a:r>
              <a:rPr lang="en-GB" sz="1400" dirty="0"/>
              <a:t>If designers and engineers anticipate ethical risks before a product becomes widely adopted, this may be the best chance of mitigating unintended consequences.</a:t>
            </a:r>
          </a:p>
        </p:txBody>
      </p:sp>
      <p:pic>
        <p:nvPicPr>
          <p:cNvPr id="13" name="Picture 12">
            <a:extLst>
              <a:ext uri="{FF2B5EF4-FFF2-40B4-BE49-F238E27FC236}">
                <a16:creationId xmlns:a16="http://schemas.microsoft.com/office/drawing/2014/main" id="{D15FAA9D-CE94-4E35-8192-C14308D8316C}"/>
              </a:ext>
            </a:extLst>
          </p:cNvPr>
          <p:cNvPicPr>
            <a:picLocks noChangeAspect="1"/>
          </p:cNvPicPr>
          <p:nvPr/>
        </p:nvPicPr>
        <p:blipFill rotWithShape="1">
          <a:blip r:embed="rId10"/>
          <a:srcRect l="32460" r="6193"/>
          <a:stretch/>
        </p:blipFill>
        <p:spPr>
          <a:xfrm>
            <a:off x="7016255" y="2631481"/>
            <a:ext cx="1505430" cy="1687100"/>
          </a:xfrm>
          <a:prstGeom prst="rect">
            <a:avLst/>
          </a:prstGeom>
          <a:noFill/>
        </p:spPr>
      </p:pic>
      <p:sp>
        <p:nvSpPr>
          <p:cNvPr id="14" name="TextBox 13">
            <a:extLst>
              <a:ext uri="{FF2B5EF4-FFF2-40B4-BE49-F238E27FC236}">
                <a16:creationId xmlns:a16="http://schemas.microsoft.com/office/drawing/2014/main" id="{9A1B9B85-0F67-45A8-B7AB-F58CBB77CC9E}"/>
              </a:ext>
            </a:extLst>
          </p:cNvPr>
          <p:cNvSpPr txBox="1"/>
          <p:nvPr/>
        </p:nvSpPr>
        <p:spPr>
          <a:xfrm>
            <a:off x="7283691" y="4370078"/>
            <a:ext cx="1470319" cy="215444"/>
          </a:xfrm>
          <a:prstGeom prst="rect">
            <a:avLst/>
          </a:prstGeom>
          <a:noFill/>
        </p:spPr>
        <p:txBody>
          <a:bodyPr wrap="square">
            <a:spAutoFit/>
          </a:bodyPr>
          <a:lstStyle/>
          <a:p>
            <a:r>
              <a:rPr lang="en-US" sz="800" dirty="0">
                <a:effectLst/>
                <a:ea typeface="Times New Roman" panose="02020603050405020304" pitchFamily="18" charset="0"/>
              </a:rPr>
              <a:t>Source: QuoteInspector.com.</a:t>
            </a:r>
            <a:endParaRPr lang="en-US" sz="800" dirty="0"/>
          </a:p>
        </p:txBody>
      </p:sp>
    </p:spTree>
    <p:extLst>
      <p:ext uri="{BB962C8B-B14F-4D97-AF65-F5344CB8AC3E}">
        <p14:creationId xmlns:p14="http://schemas.microsoft.com/office/powerpoint/2010/main" val="87169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DB30EF-1C74-42BE-B683-BF0662AB33BA}"/>
              </a:ext>
            </a:extLst>
          </p:cNvPr>
          <p:cNvSpPr>
            <a:spLocks noGrp="1"/>
          </p:cNvSpPr>
          <p:nvPr>
            <p:ph type="sldNum" sz="quarter" idx="12"/>
          </p:nvPr>
        </p:nvSpPr>
        <p:spPr/>
        <p:txBody>
          <a:bodyPr/>
          <a:lstStyle/>
          <a:p>
            <a:fld id="{A8160BDD-7155-D744-B749-9730458604AD}" type="slidenum">
              <a:rPr lang="en-US" smtClean="0"/>
              <a:pPr/>
              <a:t>8</a:t>
            </a:fld>
            <a:endParaRPr lang="en-US" dirty="0"/>
          </a:p>
        </p:txBody>
      </p:sp>
      <p:sp>
        <p:nvSpPr>
          <p:cNvPr id="5" name="Title 4">
            <a:extLst>
              <a:ext uri="{FF2B5EF4-FFF2-40B4-BE49-F238E27FC236}">
                <a16:creationId xmlns:a16="http://schemas.microsoft.com/office/drawing/2014/main" id="{CB541ACC-6041-4B13-B44F-21984A823DDE}"/>
              </a:ext>
            </a:extLst>
          </p:cNvPr>
          <p:cNvSpPr>
            <a:spLocks noGrp="1"/>
          </p:cNvSpPr>
          <p:nvPr>
            <p:ph type="title"/>
          </p:nvPr>
        </p:nvSpPr>
        <p:spPr/>
        <p:txBody>
          <a:bodyPr/>
          <a:lstStyle/>
          <a:p>
            <a:r>
              <a:rPr lang="en-US" dirty="0"/>
              <a:t>Activity: Discussing What’s at Stake</a:t>
            </a:r>
          </a:p>
        </p:txBody>
      </p:sp>
      <p:sp>
        <p:nvSpPr>
          <p:cNvPr id="6" name="Content Placeholder 5">
            <a:extLst>
              <a:ext uri="{FF2B5EF4-FFF2-40B4-BE49-F238E27FC236}">
                <a16:creationId xmlns:a16="http://schemas.microsoft.com/office/drawing/2014/main" id="{BFCADEF4-2B38-44D2-A94F-0ABCEA7AAB82}"/>
              </a:ext>
            </a:extLst>
          </p:cNvPr>
          <p:cNvSpPr>
            <a:spLocks noGrp="1"/>
          </p:cNvSpPr>
          <p:nvPr>
            <p:ph idx="1"/>
          </p:nvPr>
        </p:nvSpPr>
        <p:spPr/>
        <p:txBody>
          <a:bodyPr/>
          <a:lstStyle/>
          <a:p>
            <a:pPr marL="0" indent="0">
              <a:buNone/>
            </a:pPr>
            <a:r>
              <a:rPr lang="en-US" dirty="0"/>
              <a:t>Scenario: General discussion</a:t>
            </a:r>
            <a:br>
              <a:rPr lang="en-US" dirty="0"/>
            </a:br>
            <a:endParaRPr lang="en-US" dirty="0"/>
          </a:p>
          <a:p>
            <a:pPr>
              <a:buFont typeface="+mj-lt"/>
              <a:buAutoNum type="arabicPeriod"/>
            </a:pPr>
            <a:r>
              <a:rPr lang="en-US" dirty="0"/>
              <a:t>Which of the cases discussed do you find most disturbing? Why?</a:t>
            </a:r>
            <a:br>
              <a:rPr lang="en-US" dirty="0"/>
            </a:br>
            <a:endParaRPr lang="en-US" dirty="0"/>
          </a:p>
          <a:p>
            <a:pPr>
              <a:buFont typeface="+mj-lt"/>
              <a:buAutoNum type="arabicPeriod"/>
            </a:pPr>
            <a:r>
              <a:rPr lang="en-US" dirty="0"/>
              <a:t>In hindsight, sometimes it’s easy to identify what went wrong and to know what should have been done instead. Other times, the complexity of the issues makes it harder to judge what’s right or wrong. Which case do you find most difficult to evaluate? Why?</a:t>
            </a:r>
          </a:p>
        </p:txBody>
      </p:sp>
    </p:spTree>
    <p:extLst>
      <p:ext uri="{BB962C8B-B14F-4D97-AF65-F5344CB8AC3E}">
        <p14:creationId xmlns:p14="http://schemas.microsoft.com/office/powerpoint/2010/main" val="2095891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430D-D124-4A38-9A6C-6F87C8AC3D6C}"/>
              </a:ext>
            </a:extLst>
          </p:cNvPr>
          <p:cNvSpPr>
            <a:spLocks noGrp="1"/>
          </p:cNvSpPr>
          <p:nvPr>
            <p:ph type="title"/>
          </p:nvPr>
        </p:nvSpPr>
        <p:spPr/>
        <p:txBody>
          <a:bodyPr/>
          <a:lstStyle/>
          <a:p>
            <a:r>
              <a:rPr lang="en-US" dirty="0"/>
              <a:t>Ethics and Why It Matters</a:t>
            </a:r>
          </a:p>
        </p:txBody>
      </p:sp>
      <p:sp>
        <p:nvSpPr>
          <p:cNvPr id="3" name="Text Placeholder 2">
            <a:extLst>
              <a:ext uri="{FF2B5EF4-FFF2-40B4-BE49-F238E27FC236}">
                <a16:creationId xmlns:a16="http://schemas.microsoft.com/office/drawing/2014/main" id="{D0DA5EE6-1D24-4371-AA47-8774FE9B5B64}"/>
              </a:ext>
            </a:extLst>
          </p:cNvPr>
          <p:cNvSpPr>
            <a:spLocks noGrp="1"/>
          </p:cNvSpPr>
          <p:nvPr>
            <p:ph type="body" idx="1"/>
          </p:nvPr>
        </p:nvSpPr>
        <p:spPr/>
        <p:txBody>
          <a:bodyPr/>
          <a:lstStyle/>
          <a:p>
            <a:r>
              <a:rPr lang="en-US" dirty="0"/>
              <a:t>Topic B</a:t>
            </a:r>
          </a:p>
        </p:txBody>
      </p:sp>
      <p:sp>
        <p:nvSpPr>
          <p:cNvPr id="4" name="Slide Number Placeholder 3">
            <a:extLst>
              <a:ext uri="{FF2B5EF4-FFF2-40B4-BE49-F238E27FC236}">
                <a16:creationId xmlns:a16="http://schemas.microsoft.com/office/drawing/2014/main" id="{875F11F6-A12C-41E8-8AF7-E5B306254B46}"/>
              </a:ext>
            </a:extLst>
          </p:cNvPr>
          <p:cNvSpPr>
            <a:spLocks noGrp="1"/>
          </p:cNvSpPr>
          <p:nvPr>
            <p:ph type="sldNum" sz="quarter" idx="12"/>
          </p:nvPr>
        </p:nvSpPr>
        <p:spPr/>
        <p:txBody>
          <a:bodyPr/>
          <a:lstStyle/>
          <a:p>
            <a:fld id="{A8160BDD-7155-D744-B749-9730458604AD}" type="slidenum">
              <a:rPr lang="en-US" smtClean="0"/>
              <a:t>9</a:t>
            </a:fld>
            <a:endParaRPr lang="en-US" dirty="0"/>
          </a:p>
        </p:txBody>
      </p:sp>
    </p:spTree>
    <p:extLst>
      <p:ext uri="{BB962C8B-B14F-4D97-AF65-F5344CB8AC3E}">
        <p14:creationId xmlns:p14="http://schemas.microsoft.com/office/powerpoint/2010/main" val="1803921238"/>
      </p:ext>
    </p:extLst>
  </p:cSld>
  <p:clrMapOvr>
    <a:masterClrMapping/>
  </p:clrMapOvr>
</p:sld>
</file>

<file path=ppt/theme/theme1.xml><?xml version="1.0" encoding="utf-8"?>
<a:theme xmlns:a="http://schemas.openxmlformats.org/drawingml/2006/main" name="LO Choice">
  <a:themeElements>
    <a:clrScheme name="Principia">
      <a:dk1>
        <a:srgbClr val="000000"/>
      </a:dk1>
      <a:lt1>
        <a:srgbClr val="FFFFFF"/>
      </a:lt1>
      <a:dk2>
        <a:srgbClr val="000000"/>
      </a:dk2>
      <a:lt2>
        <a:srgbClr val="FFFFFF"/>
      </a:lt2>
      <a:accent1>
        <a:srgbClr val="A6B8C1"/>
      </a:accent1>
      <a:accent2>
        <a:srgbClr val="003E51"/>
      </a:accent2>
      <a:accent3>
        <a:srgbClr val="EF3340"/>
      </a:accent3>
      <a:accent4>
        <a:srgbClr val="D9D9D6"/>
      </a:accent4>
      <a:accent5>
        <a:srgbClr val="003E51"/>
      </a:accent5>
      <a:accent6>
        <a:srgbClr val="A6B8C1"/>
      </a:accent6>
      <a:hlink>
        <a:srgbClr val="009DDC"/>
      </a:hlink>
      <a:folHlink>
        <a:srgbClr val="009DD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BBC1330D-A6D5-C344-AB97-FF961354A336}" vid="{4FBD2EC7-F7AB-E24F-8CD6-F12DD68EB5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Principia_OV_Template</Template>
  <TotalTime>12367</TotalTime>
  <Words>2072</Words>
  <Application>Microsoft Office PowerPoint</Application>
  <PresentationFormat>On-screen Show (4:3)</PresentationFormat>
  <Paragraphs>230</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inherit</vt:lpstr>
      <vt:lpstr>LO Choice</vt:lpstr>
      <vt:lpstr>Introduction to Ethics of Emerging Technologies</vt:lpstr>
      <vt:lpstr>What’s at Stake</vt:lpstr>
      <vt:lpstr>Why Ethics Matters</vt:lpstr>
      <vt:lpstr>CRISPR Babies: Technology Raises New Ethical Challenges</vt:lpstr>
      <vt:lpstr>Predpol: Technology Involves Ethical Tradeoffs</vt:lpstr>
      <vt:lpstr>Facebook: Context Matters</vt:lpstr>
      <vt:lpstr>Credit Ratings: Democratization or Discrimination?</vt:lpstr>
      <vt:lpstr>Activity: Discussing What’s at Stake</vt:lpstr>
      <vt:lpstr>Ethics and Why It Matters</vt:lpstr>
      <vt:lpstr>What Is Ethics?</vt:lpstr>
      <vt:lpstr>What Ethics Is Not</vt:lpstr>
      <vt:lpstr>Moral Philosophy</vt:lpstr>
      <vt:lpstr>What Are Emerging Technologies?</vt:lpstr>
      <vt:lpstr>Activity: Identifying Ethical Issues</vt:lpstr>
      <vt:lpstr>Ethical Decision-Making in Practice</vt:lpstr>
      <vt:lpstr>Facebook Portal: A Case of Racial Bias in AI</vt:lpstr>
      <vt:lpstr>Portal's Tech Specs: An Introduction to AI (Slide 1 of 2)</vt:lpstr>
      <vt:lpstr>Portal's Tech Specs: An Introduction to AI (Slide 2 of 2)</vt:lpstr>
      <vt:lpstr>Ethical Risks in Product Development</vt:lpstr>
      <vt:lpstr>The Price of Ethical Failure</vt:lpstr>
      <vt:lpstr>Activity: Discussing Ethical Decision-Making</vt:lpstr>
      <vt:lpstr>Causes of Ethical Failures</vt:lpstr>
      <vt:lpstr>Ethical Failures Due to Bad Intent</vt:lpstr>
      <vt:lpstr>Beware of Ultimate Attribution Error</vt:lpstr>
      <vt:lpstr>Root Causes of Ethical Failure</vt:lpstr>
      <vt:lpstr>Awareness</vt:lpstr>
      <vt:lpstr>Analysis</vt:lpstr>
      <vt:lpstr>Governance</vt:lpstr>
      <vt:lpstr>Tech for Good</vt:lpstr>
      <vt:lpstr>Activity: Identifying Causes of Ethical Failures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Ethics of Emerging Technologies</dc:title>
  <dc:creator>Pam Taylor</dc:creator>
  <cp:lastModifiedBy>Michelle Farney</cp:lastModifiedBy>
  <cp:revision>73</cp:revision>
  <dcterms:created xsi:type="dcterms:W3CDTF">2020-12-01T18:12:35Z</dcterms:created>
  <dcterms:modified xsi:type="dcterms:W3CDTF">2021-06-11T20:09:53Z</dcterms:modified>
</cp:coreProperties>
</file>